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E00963-1482-4E00-899C-230924BD5FBA}">
  <a:tblStyle styleId="{08E00963-1482-4E00-899C-230924BD5FB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oi.org/10.1089/ees.2018.0405"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521d0d0f12_0_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solidFill>
                  <a:schemeClr val="dk1"/>
                </a:solidFill>
              </a:rPr>
              <a:t>Henry</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457200" lvl="0" marL="0" rtl="0" algn="l">
              <a:spcBef>
                <a:spcPts val="0"/>
              </a:spcBef>
              <a:spcAft>
                <a:spcPts val="0"/>
              </a:spcAft>
              <a:buNone/>
            </a:pPr>
            <a:r>
              <a:rPr lang="en-US" sz="1100">
                <a:solidFill>
                  <a:schemeClr val="dk1"/>
                </a:solidFill>
              </a:rPr>
              <a:t>We are the Dissolved Organic Matter (DOM) subteam. Our mission is to investigate the optimal conditions to remove humic acid (our tested form of dissolved organic matter) in drinking water. You all can find out more about our subteam’s work at this Github link. [Let everyone introduce themselves]</a:t>
            </a:r>
            <a:endParaRPr sz="1100">
              <a:solidFill>
                <a:schemeClr val="dk1"/>
              </a:solidFill>
            </a:endParaRPr>
          </a:p>
        </p:txBody>
      </p:sp>
      <p:sp>
        <p:nvSpPr>
          <p:cNvPr id="82" name="Google Shape;82;g521d0d0f12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91e97fa791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91e97fa7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Zach</a:t>
            </a:r>
            <a:endParaRPr/>
          </a:p>
          <a:p>
            <a:pPr indent="0" lvl="0" marL="0" rtl="0" algn="l">
              <a:spcBef>
                <a:spcPts val="0"/>
              </a:spcBef>
              <a:spcAft>
                <a:spcPts val="0"/>
              </a:spcAft>
              <a:buNone/>
            </a:pPr>
            <a:r>
              <a:t/>
            </a:r>
            <a:endParaRPr/>
          </a:p>
          <a:p>
            <a:pPr indent="457200" lvl="0" marL="0" rtl="0" algn="l">
              <a:spcBef>
                <a:spcPts val="0"/>
              </a:spcBef>
              <a:spcAft>
                <a:spcPts val="0"/>
              </a:spcAft>
              <a:buNone/>
            </a:pPr>
            <a:r>
              <a:rPr lang="en-US"/>
              <a:t>To determine the humic acid and coagulant dosages with Deepnote, it was necessary to determine as a subteam what their respective concentrations should be set at in the system. Based on the data from Du et al. (2019) in Figure 7, a value of 25 mg/L for system humic acid concentration was extrapolated and values between 2-3 mg/L for system coagulant concentration were chosen for this experiment. We chose these values because we wished to decrease the amount of flocs that successfully </a:t>
            </a:r>
            <a:r>
              <a:rPr lang="en-US"/>
              <a:t>left the system by minimizing the relative system coagulant concentration. Therefore, when adding clay and/or activated carbon, we can better see how much the level of flocculation increases.</a:t>
            </a:r>
            <a:endParaRPr/>
          </a:p>
          <a:p>
            <a:pPr indent="457200" lvl="0" marL="0" rtl="0" algn="l">
              <a:spcBef>
                <a:spcPts val="0"/>
              </a:spcBef>
              <a:spcAft>
                <a:spcPts val="0"/>
              </a:spcAft>
              <a:buNone/>
            </a:pPr>
            <a:r>
              <a:t/>
            </a:r>
            <a:endParaRPr/>
          </a:p>
          <a:p>
            <a:pPr indent="0" lvl="0" marL="0" rtl="0" algn="l">
              <a:spcBef>
                <a:spcPts val="0"/>
              </a:spcBef>
              <a:spcAft>
                <a:spcPts val="0"/>
              </a:spcAft>
              <a:buNone/>
            </a:pPr>
            <a:r>
              <a:rPr lang="en-US"/>
              <a:t>Graph Citation:</a:t>
            </a:r>
            <a:endParaRPr/>
          </a:p>
          <a:p>
            <a:pPr indent="-457200" lvl="0" marL="457200" rtl="0" algn="l">
              <a:spcBef>
                <a:spcPts val="0"/>
              </a:spcBef>
              <a:spcAft>
                <a:spcPts val="0"/>
              </a:spcAft>
              <a:buNone/>
            </a:pPr>
            <a:r>
              <a:rPr lang="en-US"/>
              <a:t>Du, Y., Pennock, W. H., Weber-Shirk, M. W., &amp; Lion, L. W. (2019). Observations and a Geometric Explanation of Effects of Humic Acid on Flocculation. Environmental Engineering Science, 36(5), 614-622. </a:t>
            </a:r>
            <a:r>
              <a:rPr lang="en-US" u="sng">
                <a:solidFill>
                  <a:schemeClr val="hlink"/>
                </a:solidFill>
                <a:hlinkClick r:id="rId2"/>
              </a:rPr>
              <a:t>http://doi.org/10.1089/ees.2018.0405</a:t>
            </a:r>
            <a:r>
              <a:rPr lang="en-US"/>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2007c2893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solidFill>
                  <a:schemeClr val="dk1"/>
                </a:solidFill>
              </a:rPr>
              <a:t>Rachel</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Our current goal is to create a system that fails where the effluent turbidity is equal to the influent turbidity which means the dirty water created is also leaving where our clean water is collected.</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The upflow velocity is the velocity of fluid in the sedimentation tank. When we increase the upflow velocity, it </a:t>
            </a:r>
            <a:r>
              <a:rPr lang="en-US" sz="1100">
                <a:solidFill>
                  <a:schemeClr val="dk1"/>
                </a:solidFill>
              </a:rPr>
              <a:t>creates</a:t>
            </a:r>
            <a:r>
              <a:rPr lang="en-US" sz="1100">
                <a:solidFill>
                  <a:schemeClr val="dk1"/>
                </a:solidFill>
              </a:rPr>
              <a:t> a harsher </a:t>
            </a:r>
            <a:r>
              <a:rPr lang="en-US" sz="1100">
                <a:solidFill>
                  <a:schemeClr val="dk1"/>
                </a:solidFill>
              </a:rPr>
              <a:t>environment</a:t>
            </a:r>
            <a:r>
              <a:rPr lang="en-US" sz="1100">
                <a:solidFill>
                  <a:schemeClr val="dk1"/>
                </a:solidFill>
              </a:rPr>
              <a:t> for flocs to form and thus increases the effluent turbidity. However, we want to find the </a:t>
            </a:r>
            <a:r>
              <a:rPr lang="en-US" sz="1100">
                <a:solidFill>
                  <a:schemeClr val="dk1"/>
                </a:solidFill>
              </a:rPr>
              <a:t>minimum</a:t>
            </a:r>
            <a:r>
              <a:rPr lang="en-US" sz="1100">
                <a:solidFill>
                  <a:schemeClr val="dk1"/>
                </a:solidFill>
              </a:rPr>
              <a:t> upflow velocity just when the system starts to fail. We first tested with 1.5 mm/s for 20 mins based on the values from our current slide. From our experiment, the effluent turbidity increased but then dropped consistently to flatten out.</a:t>
            </a:r>
            <a:endParaRPr sz="1100">
              <a:solidFill>
                <a:schemeClr val="dk1"/>
              </a:solidFill>
            </a:endParaRPr>
          </a:p>
          <a:p>
            <a:pPr indent="0" lvl="0" marL="0" rtl="0" algn="l">
              <a:spcBef>
                <a:spcPts val="0"/>
              </a:spcBef>
              <a:spcAft>
                <a:spcPts val="0"/>
              </a:spcAft>
              <a:buClr>
                <a:srgbClr val="000000"/>
              </a:buClr>
              <a:buSzPts val="1100"/>
              <a:buFont typeface="Arial"/>
              <a:buNone/>
            </a:pPr>
            <a:r>
              <a:t/>
            </a:r>
            <a:endParaRPr sz="1100">
              <a:solidFill>
                <a:schemeClr val="dk1"/>
              </a:solidFill>
            </a:endParaRPr>
          </a:p>
        </p:txBody>
      </p:sp>
      <p:sp>
        <p:nvSpPr>
          <p:cNvPr id="202" name="Google Shape;202;g292007c2893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92007c2893_1_8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solidFill>
                  <a:schemeClr val="dk1"/>
                </a:solidFill>
              </a:rPr>
              <a:t>Rachel</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In the next trial, we increased the upflow velocity to 2 mm/s for 16 mins. The effluent turbidity here increased and flattened out instead of dropping.</a:t>
            </a:r>
            <a:endParaRPr sz="1100">
              <a:solidFill>
                <a:schemeClr val="dk1"/>
              </a:solidFill>
            </a:endParaRPr>
          </a:p>
        </p:txBody>
      </p:sp>
      <p:sp>
        <p:nvSpPr>
          <p:cNvPr id="212" name="Google Shape;212;g292007c2893_1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92007c2893_1_2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solidFill>
                  <a:schemeClr val="dk1"/>
                </a:solidFill>
              </a:rPr>
              <a:t>Rachel</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W</a:t>
            </a:r>
            <a:r>
              <a:rPr lang="en-US" sz="1100">
                <a:solidFill>
                  <a:schemeClr val="dk1"/>
                </a:solidFill>
              </a:rPr>
              <a:t>e increased the upflow velocity again to 3 mm/s for 50 mins. A thing to note is that we decreased the coagulant concentration to make it more difficult for flocs to form. The y-axis is zoomed in a lot more and the effluent turbidity is now much closer to the influent turbidity. </a:t>
            </a:r>
            <a:endParaRPr sz="1100">
              <a:solidFill>
                <a:schemeClr val="dk1"/>
              </a:solidFill>
            </a:endParaRPr>
          </a:p>
        </p:txBody>
      </p:sp>
      <p:sp>
        <p:nvSpPr>
          <p:cNvPr id="222" name="Google Shape;222;g292007c2893_1_2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92007c2893_1_3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solidFill>
                  <a:schemeClr val="dk1"/>
                </a:solidFill>
              </a:rPr>
              <a:t>Rachel</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We increased the upflow velocity again to 3.5 mm/s for 84 mins to see if we can get the effluent turbidity to be even closer to the influent turbidity. It was successful, however the effluent eventually became slightly higher than the influent turbidity.</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232" name="Google Shape;232;g292007c2893_1_3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92007c2893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solidFill>
                  <a:schemeClr val="dk1"/>
                </a:solidFill>
              </a:rPr>
              <a:t>Rachel</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We decreased the upflow velocity again to 3.25 mm/s for 84 mins to see if we can get the effluent turbidity can level out slightly below the influent turbidity. The effluent turbidity was closer to the influent turbidity. However, it is still slightly above the influent line.</a:t>
            </a:r>
            <a:endParaRPr sz="1100">
              <a:solidFill>
                <a:schemeClr val="dk1"/>
              </a:solidFill>
            </a:endParaRPr>
          </a:p>
        </p:txBody>
      </p:sp>
      <p:sp>
        <p:nvSpPr>
          <p:cNvPr id="242" name="Google Shape;242;g292007c289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92007c2893_2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Rachel</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t>We summarized the findings of the upflow </a:t>
            </a:r>
            <a:r>
              <a:rPr lang="en-US" sz="1000"/>
              <a:t>velocities</a:t>
            </a:r>
            <a:r>
              <a:rPr lang="en-US" sz="1000"/>
              <a:t> and the change in </a:t>
            </a:r>
            <a:r>
              <a:rPr lang="en-US" sz="1000"/>
              <a:t>turbidites</a:t>
            </a:r>
            <a:r>
              <a:rPr lang="en-US" sz="1000"/>
              <a:t> in Table 1 and Figure 13 to determine the optimal upflow </a:t>
            </a:r>
            <a:r>
              <a:rPr lang="en-US" sz="1000"/>
              <a:t>velocity to run our experiments in which will be 3.15 which is in the middle of 3 and 3.25 mm/s.</a:t>
            </a:r>
            <a:r>
              <a:rPr lang="en-US" sz="1000"/>
              <a:t> </a:t>
            </a:r>
            <a:endParaRPr sz="1000"/>
          </a:p>
        </p:txBody>
      </p:sp>
      <p:sp>
        <p:nvSpPr>
          <p:cNvPr id="252" name="Google Shape;252;g292007c2893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9190b1539_1_28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solidFill>
                  <a:schemeClr val="dk1"/>
                </a:solidFill>
              </a:rPr>
              <a:t>Zach</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Conduct experiments involving the incremental addition of clay in an arithmetic progression</a:t>
            </a:r>
            <a:endParaRPr sz="1100">
              <a:solidFill>
                <a:schemeClr val="dk1"/>
              </a:solidFill>
            </a:endParaRPr>
          </a:p>
          <a:p>
            <a:pPr indent="0" lvl="0" marL="0" rtl="0" algn="l">
              <a:spcBef>
                <a:spcPts val="0"/>
              </a:spcBef>
              <a:spcAft>
                <a:spcPts val="0"/>
              </a:spcAft>
              <a:buNone/>
            </a:pPr>
            <a:r>
              <a:rPr lang="en-US" sz="1100">
                <a:solidFill>
                  <a:schemeClr val="dk1"/>
                </a:solidFill>
              </a:rPr>
              <a:t>Create new ProCoDA file to achieve this</a:t>
            </a:r>
            <a:endParaRPr sz="1100">
              <a:solidFill>
                <a:schemeClr val="dk1"/>
              </a:solidFill>
            </a:endParaRPr>
          </a:p>
          <a:p>
            <a:pPr indent="0" lvl="0" marL="0" rtl="0" algn="l">
              <a:spcBef>
                <a:spcPts val="0"/>
              </a:spcBef>
              <a:spcAft>
                <a:spcPts val="0"/>
              </a:spcAft>
              <a:buNone/>
            </a:pPr>
            <a:r>
              <a:rPr lang="en-US" sz="1100">
                <a:solidFill>
                  <a:schemeClr val="dk1"/>
                </a:solidFill>
              </a:rPr>
              <a:t>Rigorously check datalogs to create Turbidity vs. Time graphs with Excel</a:t>
            </a:r>
            <a:endParaRPr sz="1100">
              <a:solidFill>
                <a:schemeClr val="dk1"/>
              </a:solidFill>
            </a:endParaRPr>
          </a:p>
          <a:p>
            <a:pPr indent="0" lvl="0" marL="0" rtl="0" algn="l">
              <a:spcBef>
                <a:spcPts val="0"/>
              </a:spcBef>
              <a:spcAft>
                <a:spcPts val="0"/>
              </a:spcAft>
              <a:buNone/>
            </a:pPr>
            <a:r>
              <a:rPr lang="en-US" sz="1100">
                <a:solidFill>
                  <a:schemeClr val="dk1"/>
                </a:solidFill>
              </a:rPr>
              <a:t>Compare results for clay trials with activated carbon trials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264" name="Google Shape;264;gf9190b1539_1_2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4e26895c8_3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t>Thank you for listening to our presentation. </a:t>
            </a:r>
            <a:r>
              <a:rPr lang="en-US" sz="1100"/>
              <a:t>If you have any questions or recommendations, feel free to </a:t>
            </a:r>
            <a:r>
              <a:rPr lang="en-US" sz="1100"/>
              <a:t>contact</a:t>
            </a:r>
            <a:r>
              <a:rPr lang="en-US" sz="1100"/>
              <a:t> anyone on the team!</a:t>
            </a:r>
            <a:endParaRPr/>
          </a:p>
        </p:txBody>
      </p:sp>
      <p:sp>
        <p:nvSpPr>
          <p:cNvPr id="272" name="Google Shape;272;g34e26895c8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81" name="Google Shape;28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111d7c42e_0_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t>Henry</a:t>
            </a:r>
            <a:endParaRPr sz="1100"/>
          </a:p>
          <a:p>
            <a:pPr indent="0" lvl="0" marL="0" rtl="0" algn="l">
              <a:spcBef>
                <a:spcPts val="0"/>
              </a:spcBef>
              <a:spcAft>
                <a:spcPts val="0"/>
              </a:spcAft>
              <a:buClr>
                <a:schemeClr val="dk1"/>
              </a:buClr>
              <a:buSzPts val="1100"/>
              <a:buFont typeface="Arial"/>
              <a:buNone/>
            </a:pPr>
            <a:r>
              <a:t/>
            </a:r>
            <a:endParaRPr sz="1100"/>
          </a:p>
          <a:p>
            <a:pPr indent="457200" lvl="0" marL="0" rtl="0" algn="l">
              <a:spcBef>
                <a:spcPts val="0"/>
              </a:spcBef>
              <a:spcAft>
                <a:spcPts val="0"/>
              </a:spcAft>
              <a:buClr>
                <a:schemeClr val="dk1"/>
              </a:buClr>
              <a:buSzPts val="1100"/>
              <a:buFont typeface="Arial"/>
              <a:buNone/>
            </a:pPr>
            <a:r>
              <a:rPr lang="en-US" sz="1100"/>
              <a:t>Here is a general breakdown of our presentation today. We’ll start off with some general background and technical information before talking about our current research, results, and future plans. </a:t>
            </a:r>
            <a:endParaRPr sz="1100"/>
          </a:p>
        </p:txBody>
      </p:sp>
      <p:sp>
        <p:nvSpPr>
          <p:cNvPr id="94" name="Google Shape;94;g1111d7c42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8cfc21be2c_0_16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solidFill>
                  <a:schemeClr val="dk1"/>
                </a:solidFill>
              </a:rPr>
              <a:t>Attached above is an image of our ProCoDA setpoints and a link to the DOM 04/23/2023 automated trials ProCoDA method file on Github</a:t>
            </a:r>
            <a:endParaRPr sz="1100">
              <a:solidFill>
                <a:schemeClr val="dk1"/>
              </a:solidFill>
            </a:endParaRPr>
          </a:p>
        </p:txBody>
      </p:sp>
      <p:sp>
        <p:nvSpPr>
          <p:cNvPr id="288" name="Google Shape;288;g28cfc21be2c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8cfc21be2c_0_33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100"/>
          </a:p>
        </p:txBody>
      </p:sp>
      <p:sp>
        <p:nvSpPr>
          <p:cNvPr id="297" name="Google Shape;297;g28cfc21be2c_0_3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6b26a1e2c4_0_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solidFill>
                  <a:schemeClr val="dk1"/>
                </a:solidFill>
              </a:rPr>
              <a:t>Henry</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457200" lvl="0" marL="0" rtl="0" algn="l">
              <a:spcBef>
                <a:spcPts val="0"/>
              </a:spcBef>
              <a:spcAft>
                <a:spcPts val="0"/>
              </a:spcAft>
              <a:buNone/>
            </a:pPr>
            <a:r>
              <a:rPr lang="en-US" sz="1100">
                <a:solidFill>
                  <a:schemeClr val="dk1"/>
                </a:solidFill>
              </a:rPr>
              <a:t>Our mission this semester is to focus on determining the effectiveness of implementing coagulant with clay and/or powdered activated carbon to remove humic acid from drinking water to improve the capability of AguaClara water treatment plants.</a:t>
            </a:r>
            <a:endParaRPr sz="1100"/>
          </a:p>
        </p:txBody>
      </p:sp>
      <p:sp>
        <p:nvSpPr>
          <p:cNvPr id="102" name="Google Shape;102;g16b26a1e2c4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8cfc21be2c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US" sz="1100">
                <a:solidFill>
                  <a:schemeClr val="dk1"/>
                </a:solidFill>
              </a:rPr>
              <a:t>Henry</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What is humic acid?</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US" sz="1100">
                <a:solidFill>
                  <a:schemeClr val="dk1"/>
                </a:solidFill>
              </a:rPr>
              <a:t>Humic acid is a type of Dissolved Organic Matter (DOM), which consists of particles present in surface and groundwater and mainly results from plant and animal decay. Although humic acid is beneficial to plants because of their stimulation for plant growth and increase of plant disease resistance, it is viewed as a problem for the drinking water treatment process. This is because humic acid causes problems with the color, taste, and odor of drinking water and is associated with increased levels of complex heavy metals and adsorbed organic pollutants. </a:t>
            </a:r>
            <a:endParaRPr sz="1100">
              <a:solidFill>
                <a:schemeClr val="dk1"/>
              </a:solidFill>
            </a:endParaRPr>
          </a:p>
          <a:p>
            <a:pPr indent="45720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How can we deal with humic acid in drinking water?</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US" sz="1100">
                <a:solidFill>
                  <a:schemeClr val="dk1"/>
                </a:solidFill>
              </a:rPr>
              <a:t>Our subteam’s method for removing humic acid from drinking water is through a process known as flocculation. Flocculation is driven by coagulant, which is a substance that clumps the impurities in water together in bunches -called flocs- that can be easily removed in the sedimentation tank. </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US" sz="1100">
                <a:solidFill>
                  <a:schemeClr val="dk1"/>
                </a:solidFill>
              </a:rPr>
              <a:t>After deciding on a set dosage of coagulant, we shifted our focus to finding the optimal coagulant to clay and/or activated carbon ratio that can maximize the amount of humic acid removed from the overall system. This is because both clay and PAC are able to create denser flocs since they are made up of porous and hydrophobic particles and have a higher overall molar mass.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Information Citation:</a:t>
            </a:r>
            <a:endParaRPr sz="1100">
              <a:solidFill>
                <a:schemeClr val="dk1"/>
              </a:solidFill>
            </a:endParaRPr>
          </a:p>
          <a:p>
            <a:pPr indent="0" lvl="0" marL="457200" rtl="0" algn="l">
              <a:lnSpc>
                <a:spcPct val="100000"/>
              </a:lnSpc>
              <a:spcBef>
                <a:spcPts val="0"/>
              </a:spcBef>
              <a:spcAft>
                <a:spcPts val="0"/>
              </a:spcAft>
              <a:buClr>
                <a:schemeClr val="dk1"/>
              </a:buClr>
              <a:buSzPts val="1100"/>
              <a:buFont typeface="Arial"/>
              <a:buNone/>
            </a:pPr>
            <a:r>
              <a:rPr lang="en-US" sz="1100">
                <a:solidFill>
                  <a:schemeClr val="dk1"/>
                </a:solidFill>
              </a:rPr>
              <a:t>Radian, A., &amp;amp; Mishael, Y. (2012). Effect of humic acid on pyrene removal from water by polycation-clay mineral composites and activated carbon. Environmental Science &amp;amp; Technology, 46(11), 6228–6235. https://doi.org/10.1021/es300964d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Image citation:</a:t>
            </a:r>
            <a:endParaRPr sz="1100">
              <a:solidFill>
                <a:schemeClr val="dk1"/>
              </a:solidFill>
            </a:endParaRPr>
          </a:p>
          <a:p>
            <a:pPr indent="0" lvl="0" marL="457200" rtl="0" algn="l">
              <a:lnSpc>
                <a:spcPct val="100000"/>
              </a:lnSpc>
              <a:spcBef>
                <a:spcPts val="0"/>
              </a:spcBef>
              <a:spcAft>
                <a:spcPts val="0"/>
              </a:spcAft>
              <a:buClr>
                <a:schemeClr val="dk1"/>
              </a:buClr>
              <a:buSzPts val="1100"/>
              <a:buFont typeface="Arial"/>
              <a:buNone/>
            </a:pPr>
            <a:r>
              <a:rPr lang="en-US" sz="1100">
                <a:solidFill>
                  <a:schemeClr val="dk1"/>
                </a:solidFill>
              </a:rPr>
              <a:t>Lin, V. S. (2015). Research highlights: Challenges in the characterization, storage, and isolation of natural organic matter. </a:t>
            </a:r>
            <a:r>
              <a:rPr i="1" lang="en-US" sz="1100">
                <a:solidFill>
                  <a:schemeClr val="dk1"/>
                </a:solidFill>
              </a:rPr>
              <a:t>Environmental Science: Processes &amp; Impacts</a:t>
            </a:r>
            <a:r>
              <a:rPr lang="en-US" sz="1100">
                <a:solidFill>
                  <a:schemeClr val="dk1"/>
                </a:solidFill>
              </a:rPr>
              <a:t>, </a:t>
            </a:r>
            <a:r>
              <a:rPr i="1" lang="en-US" sz="1100">
                <a:solidFill>
                  <a:schemeClr val="dk1"/>
                </a:solidFill>
              </a:rPr>
              <a:t>17</a:t>
            </a:r>
            <a:r>
              <a:rPr lang="en-US" sz="1100">
                <a:solidFill>
                  <a:schemeClr val="dk1"/>
                </a:solidFill>
              </a:rPr>
              <a:t>(12), 2002–2005. https://doi.org/10.1039/c5em90046h </a:t>
            </a:r>
            <a:endParaRPr sz="1100"/>
          </a:p>
        </p:txBody>
      </p:sp>
      <p:sp>
        <p:nvSpPr>
          <p:cNvPr id="110" name="Google Shape;110;g28cfc21be2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8cfc21be2c_0_8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solidFill>
                  <a:srgbClr val="212121"/>
                </a:solidFill>
              </a:rPr>
              <a:t>Henry</a:t>
            </a:r>
            <a:endParaRPr sz="1100">
              <a:solidFill>
                <a:srgbClr val="212121"/>
              </a:solidFill>
            </a:endParaRPr>
          </a:p>
          <a:p>
            <a:pPr indent="0" lvl="0" marL="0" rtl="0" algn="l">
              <a:spcBef>
                <a:spcPts val="0"/>
              </a:spcBef>
              <a:spcAft>
                <a:spcPts val="0"/>
              </a:spcAft>
              <a:buNone/>
            </a:pPr>
            <a:r>
              <a:t/>
            </a:r>
            <a:endParaRPr sz="1100">
              <a:solidFill>
                <a:srgbClr val="212121"/>
              </a:solidFill>
            </a:endParaRPr>
          </a:p>
          <a:p>
            <a:pPr indent="0" lvl="0" marL="0" rtl="0" algn="l">
              <a:spcBef>
                <a:spcPts val="0"/>
              </a:spcBef>
              <a:spcAft>
                <a:spcPts val="0"/>
              </a:spcAft>
              <a:buNone/>
            </a:pPr>
            <a:r>
              <a:rPr lang="en-US" sz="1100">
                <a:solidFill>
                  <a:srgbClr val="212121"/>
                </a:solidFill>
              </a:rPr>
              <a:t>Why do we care?</a:t>
            </a:r>
            <a:endParaRPr sz="1100">
              <a:solidFill>
                <a:srgbClr val="212121"/>
              </a:solidFill>
            </a:endParaRPr>
          </a:p>
          <a:p>
            <a:pPr indent="-298450" lvl="0" marL="457200" rtl="0" algn="l">
              <a:spcBef>
                <a:spcPts val="0"/>
              </a:spcBef>
              <a:spcAft>
                <a:spcPts val="0"/>
              </a:spcAft>
              <a:buClr>
                <a:srgbClr val="212121"/>
              </a:buClr>
              <a:buSzPts val="1100"/>
              <a:buChar char="-"/>
            </a:pPr>
            <a:r>
              <a:rPr lang="en-US" sz="1100">
                <a:solidFill>
                  <a:srgbClr val="212121"/>
                </a:solidFill>
              </a:rPr>
              <a:t>Affects the effectiveness of the Gracias plant</a:t>
            </a:r>
            <a:endParaRPr sz="1100">
              <a:solidFill>
                <a:srgbClr val="212121"/>
              </a:solidFill>
            </a:endParaRPr>
          </a:p>
          <a:p>
            <a:pPr indent="-298450" lvl="0" marL="457200" rtl="0" algn="l">
              <a:spcBef>
                <a:spcPts val="0"/>
              </a:spcBef>
              <a:spcAft>
                <a:spcPts val="0"/>
              </a:spcAft>
              <a:buClr>
                <a:srgbClr val="212121"/>
              </a:buClr>
              <a:buSzPts val="1100"/>
              <a:buChar char="-"/>
            </a:pPr>
            <a:r>
              <a:rPr lang="en-US" sz="1100">
                <a:solidFill>
                  <a:srgbClr val="212121"/>
                </a:solidFill>
              </a:rPr>
              <a:t>Gracias plant is the largest Aguaclara plant, its flow is 120L/s</a:t>
            </a:r>
            <a:endParaRPr sz="1100">
              <a:solidFill>
                <a:srgbClr val="212121"/>
              </a:solidFill>
            </a:endParaRPr>
          </a:p>
          <a:p>
            <a:pPr indent="0" lvl="0" marL="0" rtl="0" algn="l">
              <a:lnSpc>
                <a:spcPct val="115000"/>
              </a:lnSpc>
              <a:spcBef>
                <a:spcPts val="0"/>
              </a:spcBef>
              <a:spcAft>
                <a:spcPts val="0"/>
              </a:spcAft>
              <a:buNone/>
            </a:pPr>
            <a:r>
              <a:rPr lang="en-US" sz="1100">
                <a:solidFill>
                  <a:srgbClr val="212121"/>
                </a:solidFill>
              </a:rPr>
              <a:t>What caused the flocculation issue at the Gracias plant?</a:t>
            </a:r>
            <a:endParaRPr sz="1100">
              <a:solidFill>
                <a:srgbClr val="212121"/>
              </a:solidFill>
            </a:endParaRPr>
          </a:p>
          <a:p>
            <a:pPr indent="-298450" lvl="1" marL="457200" rtl="0" algn="l">
              <a:lnSpc>
                <a:spcPct val="115000"/>
              </a:lnSpc>
              <a:spcBef>
                <a:spcPts val="0"/>
              </a:spcBef>
              <a:spcAft>
                <a:spcPts val="0"/>
              </a:spcAft>
              <a:buClr>
                <a:srgbClr val="212121"/>
              </a:buClr>
              <a:buSzPts val="1100"/>
              <a:buChar char="-"/>
            </a:pPr>
            <a:r>
              <a:rPr lang="en-US" sz="1100">
                <a:solidFill>
                  <a:srgbClr val="212121"/>
                </a:solidFill>
              </a:rPr>
              <a:t>This influent stream has a partially high concentration of leaves from the liquidambar tree. the leaves have a pigment that gets into the water</a:t>
            </a:r>
            <a:endParaRPr sz="1100">
              <a:solidFill>
                <a:srgbClr val="212121"/>
              </a:solidFill>
            </a:endParaRPr>
          </a:p>
          <a:p>
            <a:pPr indent="-298450" lvl="1" marL="457200" rtl="0" algn="l">
              <a:lnSpc>
                <a:spcPct val="115000"/>
              </a:lnSpc>
              <a:spcBef>
                <a:spcPts val="0"/>
              </a:spcBef>
              <a:spcAft>
                <a:spcPts val="0"/>
              </a:spcAft>
              <a:buClr>
                <a:srgbClr val="212121"/>
              </a:buClr>
              <a:buSzPts val="1100"/>
              <a:buChar char="-"/>
            </a:pPr>
            <a:r>
              <a:rPr lang="en-US" sz="1100">
                <a:solidFill>
                  <a:srgbClr val="212121"/>
                </a:solidFill>
              </a:rPr>
              <a:t>The pigment is bad for aesthetic reasons, no one wants to drink brown water</a:t>
            </a:r>
            <a:endParaRPr sz="1100">
              <a:solidFill>
                <a:srgbClr val="212121"/>
              </a:solidFill>
            </a:endParaRPr>
          </a:p>
          <a:p>
            <a:pPr indent="-298450" lvl="1" marL="457200" rtl="0" algn="l">
              <a:lnSpc>
                <a:spcPct val="115000"/>
              </a:lnSpc>
              <a:spcBef>
                <a:spcPts val="0"/>
              </a:spcBef>
              <a:spcAft>
                <a:spcPts val="0"/>
              </a:spcAft>
              <a:buClr>
                <a:srgbClr val="212121"/>
              </a:buClr>
              <a:buSzPts val="1100"/>
              <a:buChar char="-"/>
            </a:pPr>
            <a:r>
              <a:rPr lang="en-US" sz="1100">
                <a:solidFill>
                  <a:srgbClr val="212121"/>
                </a:solidFill>
              </a:rPr>
              <a:t>But more importantly, the pigment is bad because it hinders the effectiveness of flocculation process.</a:t>
            </a:r>
            <a:endParaRPr sz="1100">
              <a:solidFill>
                <a:srgbClr val="212121"/>
              </a:solidFill>
            </a:endParaRPr>
          </a:p>
          <a:p>
            <a:pPr indent="-298450" lvl="1" marL="457200" rtl="0" algn="l">
              <a:lnSpc>
                <a:spcPct val="115000"/>
              </a:lnSpc>
              <a:spcBef>
                <a:spcPts val="0"/>
              </a:spcBef>
              <a:spcAft>
                <a:spcPts val="0"/>
              </a:spcAft>
              <a:buClr>
                <a:srgbClr val="212121"/>
              </a:buClr>
              <a:buSzPts val="1100"/>
              <a:buChar char="-"/>
            </a:pPr>
            <a:r>
              <a:rPr lang="en-US" sz="1100">
                <a:solidFill>
                  <a:srgbClr val="212121"/>
                </a:solidFill>
              </a:rPr>
              <a:t>So now, you are probably wondering, how do the pigments cause flocculation issues?</a:t>
            </a:r>
            <a:endParaRPr sz="1100">
              <a:solidFill>
                <a:srgbClr val="212121"/>
              </a:solidFill>
            </a:endParaRPr>
          </a:p>
          <a:p>
            <a:pPr indent="-298450" lvl="2" marL="914400" rtl="0" algn="l">
              <a:lnSpc>
                <a:spcPct val="115000"/>
              </a:lnSpc>
              <a:spcBef>
                <a:spcPts val="0"/>
              </a:spcBef>
              <a:spcAft>
                <a:spcPts val="0"/>
              </a:spcAft>
              <a:buClr>
                <a:srgbClr val="212121"/>
              </a:buClr>
              <a:buSzPts val="1100"/>
              <a:buChar char="-"/>
            </a:pPr>
            <a:r>
              <a:rPr lang="en-US" sz="1100">
                <a:solidFill>
                  <a:srgbClr val="212121"/>
                </a:solidFill>
              </a:rPr>
              <a:t>For one, the pigments particles are too small to allow coagulant to combine to them</a:t>
            </a:r>
            <a:endParaRPr sz="1100">
              <a:solidFill>
                <a:srgbClr val="212121"/>
              </a:solidFill>
            </a:endParaRPr>
          </a:p>
          <a:p>
            <a:pPr indent="-298450" lvl="2" marL="914400" rtl="0" algn="l">
              <a:lnSpc>
                <a:spcPct val="115000"/>
              </a:lnSpc>
              <a:spcBef>
                <a:spcPts val="0"/>
              </a:spcBef>
              <a:spcAft>
                <a:spcPts val="0"/>
              </a:spcAft>
              <a:buClr>
                <a:srgbClr val="212121"/>
              </a:buClr>
              <a:buSzPts val="1100"/>
              <a:buChar char="-"/>
            </a:pPr>
            <a:r>
              <a:rPr lang="en-US" sz="1100">
                <a:solidFill>
                  <a:srgbClr val="212121"/>
                </a:solidFill>
              </a:rPr>
              <a:t>Secondly, the pigment is so prevalent that it reduces the PaCl's effectiveness in helping floc forms.</a:t>
            </a:r>
            <a:endParaRPr sz="1100">
              <a:solidFill>
                <a:srgbClr val="212121"/>
              </a:solidFill>
            </a:endParaRPr>
          </a:p>
          <a:p>
            <a:pPr indent="-298450" lvl="3" marL="1371600" rtl="0" algn="l">
              <a:lnSpc>
                <a:spcPct val="115000"/>
              </a:lnSpc>
              <a:spcBef>
                <a:spcPts val="0"/>
              </a:spcBef>
              <a:spcAft>
                <a:spcPts val="0"/>
              </a:spcAft>
              <a:buClr>
                <a:srgbClr val="212121"/>
              </a:buClr>
              <a:buSzPts val="1100"/>
              <a:buChar char="-"/>
            </a:pPr>
            <a:r>
              <a:rPr lang="en-US" sz="1100">
                <a:solidFill>
                  <a:srgbClr val="212121"/>
                </a:solidFill>
              </a:rPr>
              <a:t>Currently in Honduras, plant operators are adding clay to help flocs form. </a:t>
            </a:r>
            <a:endParaRPr sz="1100">
              <a:solidFill>
                <a:srgbClr val="212121"/>
              </a:solidFill>
            </a:endParaRPr>
          </a:p>
          <a:p>
            <a:pPr indent="-298450" lvl="4" marL="1828800" rtl="0" algn="l">
              <a:lnSpc>
                <a:spcPct val="115000"/>
              </a:lnSpc>
              <a:spcBef>
                <a:spcPts val="0"/>
              </a:spcBef>
              <a:spcAft>
                <a:spcPts val="0"/>
              </a:spcAft>
              <a:buClr>
                <a:srgbClr val="212121"/>
              </a:buClr>
              <a:buSzPts val="1100"/>
              <a:buChar char="-"/>
            </a:pPr>
            <a:r>
              <a:rPr lang="en-US" sz="1100">
                <a:solidFill>
                  <a:srgbClr val="212121"/>
                </a:solidFill>
              </a:rPr>
              <a:t>Extra info, don’t need to say: but the operators are unsure how much to add. they are guessing. sometimes they could use too much or too little</a:t>
            </a:r>
            <a:endParaRPr sz="1100">
              <a:solidFill>
                <a:srgbClr val="212121"/>
              </a:solidFill>
            </a:endParaRPr>
          </a:p>
          <a:p>
            <a:pPr indent="-298450" lvl="3" marL="1371600" rtl="0" algn="l">
              <a:lnSpc>
                <a:spcPct val="115000"/>
              </a:lnSpc>
              <a:spcBef>
                <a:spcPts val="0"/>
              </a:spcBef>
              <a:spcAft>
                <a:spcPts val="0"/>
              </a:spcAft>
              <a:buClr>
                <a:srgbClr val="212121"/>
              </a:buClr>
              <a:buSzPts val="1100"/>
              <a:buChar char="-"/>
            </a:pPr>
            <a:r>
              <a:rPr lang="en-US" sz="1100">
                <a:solidFill>
                  <a:srgbClr val="212121"/>
                </a:solidFill>
              </a:rPr>
              <a:t>Our task: we need to figure out a formula/ratio of how much clay to add (or other coagulant) that will allow flocs to form efficiently, and optimize costs. </a:t>
            </a:r>
            <a:endParaRPr sz="1100">
              <a:solidFill>
                <a:srgbClr val="212121"/>
              </a:solidFill>
            </a:endParaRPr>
          </a:p>
          <a:p>
            <a:pPr indent="-298450" lvl="1" marL="457200" rtl="0" algn="l">
              <a:lnSpc>
                <a:spcPct val="115000"/>
              </a:lnSpc>
              <a:spcBef>
                <a:spcPts val="0"/>
              </a:spcBef>
              <a:spcAft>
                <a:spcPts val="0"/>
              </a:spcAft>
              <a:buClr>
                <a:srgbClr val="212121"/>
              </a:buClr>
              <a:buSzPts val="1100"/>
              <a:buChar char="-"/>
            </a:pPr>
            <a:r>
              <a:rPr lang="en-US" sz="1100">
                <a:solidFill>
                  <a:srgbClr val="212121"/>
                </a:solidFill>
              </a:rPr>
              <a:t>We also need turbidity to create flocs</a:t>
            </a:r>
            <a:endParaRPr sz="1100">
              <a:solidFill>
                <a:srgbClr val="212121"/>
              </a:solidFill>
            </a:endParaRPr>
          </a:p>
          <a:p>
            <a:pPr indent="-298450" lvl="1" marL="914400" rtl="0" algn="l">
              <a:lnSpc>
                <a:spcPct val="115000"/>
              </a:lnSpc>
              <a:spcBef>
                <a:spcPts val="0"/>
              </a:spcBef>
              <a:spcAft>
                <a:spcPts val="0"/>
              </a:spcAft>
              <a:buClr>
                <a:srgbClr val="212121"/>
              </a:buClr>
              <a:buSzPts val="1100"/>
              <a:buChar char="-"/>
            </a:pPr>
            <a:r>
              <a:rPr lang="en-US" sz="1100">
                <a:solidFill>
                  <a:srgbClr val="212121"/>
                </a:solidFill>
              </a:rPr>
              <a:t>Gracias has a low turbidity influent stream (during dry season) and this hinders the ability to form flocs</a:t>
            </a:r>
            <a:endParaRPr sz="1100">
              <a:solidFill>
                <a:srgbClr val="212121"/>
              </a:solidFill>
            </a:endParaRPr>
          </a:p>
          <a:p>
            <a:pPr indent="-298450" lvl="1" marL="914400" rtl="0" algn="l">
              <a:lnSpc>
                <a:spcPct val="115000"/>
              </a:lnSpc>
              <a:spcBef>
                <a:spcPts val="0"/>
              </a:spcBef>
              <a:spcAft>
                <a:spcPts val="0"/>
              </a:spcAft>
              <a:buClr>
                <a:srgbClr val="212121"/>
              </a:buClr>
              <a:buSzPts val="1100"/>
              <a:buChar char="-"/>
            </a:pPr>
            <a:r>
              <a:rPr lang="en-US" sz="1100">
                <a:solidFill>
                  <a:srgbClr val="212121"/>
                </a:solidFill>
              </a:rPr>
              <a:t>We are modeling this by using low turbidity setup in our lab to mimic conditions in gracias</a:t>
            </a:r>
            <a:endParaRPr sz="1100">
              <a:solidFill>
                <a:srgbClr val="212121"/>
              </a:solidFill>
            </a:endParaRPr>
          </a:p>
        </p:txBody>
      </p:sp>
      <p:sp>
        <p:nvSpPr>
          <p:cNvPr id="120" name="Google Shape;120;g28cfc21be2c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6b26a1e2c4_4_14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solidFill>
                  <a:schemeClr val="dk1"/>
                </a:solidFill>
              </a:rPr>
              <a:t>Nhi</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457200" lvl="0" marL="0" rtl="0" algn="l">
              <a:spcBef>
                <a:spcPts val="0"/>
              </a:spcBef>
              <a:spcAft>
                <a:spcPts val="0"/>
              </a:spcAft>
              <a:buClr>
                <a:schemeClr val="dk1"/>
              </a:buClr>
              <a:buSzPts val="1100"/>
              <a:buFont typeface="Arial"/>
              <a:buNone/>
            </a:pPr>
            <a:r>
              <a:rPr lang="en-US" sz="1100">
                <a:solidFill>
                  <a:schemeClr val="dk1"/>
                </a:solidFill>
              </a:rPr>
              <a:t>We have a similar schematic for the other experiments we will like to run. The main differences is that there will not be clay added to the humic acid solution and that we will have another pump with activated carbon which will combine with humic acid and water before entering the influent turbidimeter.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457200" lvl="0" marL="0" rtl="0" algn="l">
              <a:spcBef>
                <a:spcPts val="0"/>
              </a:spcBef>
              <a:spcAft>
                <a:spcPts val="0"/>
              </a:spcAft>
              <a:buClr>
                <a:schemeClr val="dk1"/>
              </a:buClr>
              <a:buSzPts val="1100"/>
              <a:buFont typeface="Arial"/>
              <a:buNone/>
            </a:pPr>
            <a:r>
              <a:rPr lang="en-US" sz="1100">
                <a:solidFill>
                  <a:schemeClr val="dk1"/>
                </a:solidFill>
              </a:rPr>
              <a:t>The reason why there is a separate bottle for the clay solution is since we will be varying the flow rate of clay via ProCoDA to vary its concentration in the flocculator. The previous schematic was set up to </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US" sz="1100">
                <a:solidFill>
                  <a:schemeClr val="dk1"/>
                </a:solidFill>
              </a:rPr>
              <a:t>Have a dose of humic acid in clay solution so that the clay particle would be negatively charged and not agglomerate.</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US" sz="1100">
                <a:solidFill>
                  <a:schemeClr val="dk1"/>
                </a:solidFill>
              </a:rPr>
              <a:t>Facilitate manual change of clay concentration by adding more clay to the current stock humic acid and clay solution while ProCoDA’s flow rate is kept constant.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However, having a separate clay solution with a fixed concentration and only changing its flow rate into the system through ProCoDA allows for more flexibility and accuracy. The agglomeration of clay particles can be prevented by mixing a low dose of humic acid into the clay stock. With this in mind, we opt for this approach and schematic this semester.</a:t>
            </a:r>
            <a:endParaRPr sz="1100">
              <a:solidFill>
                <a:schemeClr val="dk1"/>
              </a:solidFill>
            </a:endParaRPr>
          </a:p>
        </p:txBody>
      </p:sp>
      <p:sp>
        <p:nvSpPr>
          <p:cNvPr id="130" name="Google Shape;130;g16b26a1e2c4_4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90e896eed_1_8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Nhi</a:t>
            </a:r>
            <a:endParaRPr/>
          </a:p>
          <a:p>
            <a:pPr indent="0" lvl="0" marL="0" marR="0" rtl="0" algn="l">
              <a:lnSpc>
                <a:spcPct val="100000"/>
              </a:lnSpc>
              <a:spcBef>
                <a:spcPts val="0"/>
              </a:spcBef>
              <a:spcAft>
                <a:spcPts val="0"/>
              </a:spcAft>
              <a:buClr>
                <a:srgbClr val="000000"/>
              </a:buClr>
              <a:buSzPts val="1400"/>
              <a:buFont typeface="Arial"/>
              <a:buNone/>
            </a:pPr>
            <a:r>
              <a:t/>
            </a:r>
            <a:endParaRPr/>
          </a:p>
          <a:p>
            <a:pPr indent="457200" lvl="0" marL="0" marR="0" rtl="0" algn="l">
              <a:lnSpc>
                <a:spcPct val="100000"/>
              </a:lnSpc>
              <a:spcBef>
                <a:spcPts val="0"/>
              </a:spcBef>
              <a:spcAft>
                <a:spcPts val="0"/>
              </a:spcAft>
              <a:buClr>
                <a:srgbClr val="000000"/>
              </a:buClr>
              <a:buSzPts val="1400"/>
              <a:buFont typeface="Arial"/>
              <a:buNone/>
            </a:pPr>
            <a:r>
              <a:rPr lang="en-US"/>
              <a:t>As you see from the schematic </a:t>
            </a:r>
            <a:r>
              <a:rPr lang="en-US"/>
              <a:t>drawings, our system plays around</a:t>
            </a:r>
            <a:r>
              <a:rPr lang="en-US"/>
              <a:t> five</a:t>
            </a:r>
            <a:r>
              <a:rPr lang="en-US"/>
              <a:t> main pumps: one for coagulant, activated carbon, humic acid, and water. And an addition one for wastewater to ensure that the final </a:t>
            </a:r>
            <a:r>
              <a:rPr lang="en-US"/>
              <a:t>solutions </a:t>
            </a:r>
            <a:r>
              <a:rPr lang="en-US"/>
              <a:t>leaves </a:t>
            </a:r>
            <a:r>
              <a:rPr lang="en-US"/>
              <a:t>the</a:t>
            </a:r>
            <a:r>
              <a:rPr lang="en-US"/>
              <a:t> system.</a:t>
            </a:r>
            <a:endParaRPr/>
          </a:p>
          <a:p>
            <a:pPr indent="0" lvl="0" marL="0" marR="0" rtl="0" algn="l">
              <a:lnSpc>
                <a:spcPct val="100000"/>
              </a:lnSpc>
              <a:spcBef>
                <a:spcPts val="0"/>
              </a:spcBef>
              <a:spcAft>
                <a:spcPts val="0"/>
              </a:spcAft>
              <a:buClr>
                <a:srgbClr val="000000"/>
              </a:buClr>
              <a:buSzPts val="1400"/>
              <a:buFont typeface="Arial"/>
              <a:buNone/>
            </a:pPr>
            <a:r>
              <a:t/>
            </a:r>
            <a:endParaRPr/>
          </a:p>
          <a:p>
            <a:pPr indent="457200" lvl="0" marL="0" marR="0" rtl="0" algn="l">
              <a:lnSpc>
                <a:spcPct val="100000"/>
              </a:lnSpc>
              <a:spcBef>
                <a:spcPts val="0"/>
              </a:spcBef>
              <a:spcAft>
                <a:spcPts val="0"/>
              </a:spcAft>
              <a:buClr>
                <a:srgbClr val="000000"/>
              </a:buClr>
              <a:buSzPts val="1400"/>
              <a:buFont typeface="Arial"/>
              <a:buNone/>
            </a:pPr>
            <a:r>
              <a:rPr lang="en-US"/>
              <a:t>As a general overscope of how system runs. </a:t>
            </a:r>
            <a:r>
              <a:rPr lang="en-US"/>
              <a:t>(This portion is repeated already in Slide 6) </a:t>
            </a:r>
            <a:r>
              <a:rPr lang="en-US"/>
              <a:t>Water is pumped from the inlet and combines with the humic acid and activated carbon which then goes into the influent turbidimeter, which gives us our </a:t>
            </a:r>
            <a:r>
              <a:rPr lang="en-US"/>
              <a:t>initial</a:t>
            </a:r>
            <a:r>
              <a:rPr lang="en-US"/>
              <a:t> readings. Then coagulant is introduced into the stream and it passes through the flocculator. After the flocculator, the solution goes into the sedimentation tank, </a:t>
            </a:r>
            <a:r>
              <a:rPr lang="en-US"/>
              <a:t>where</a:t>
            </a:r>
            <a:r>
              <a:rPr lang="en-US"/>
              <a:t> the flocs are expected to settle out, and we are able to obtain our final readings in the effluent turbidimeter. </a:t>
            </a:r>
            <a:endParaRPr/>
          </a:p>
          <a:p>
            <a:pPr indent="0" lvl="0" marL="0" marR="0" rtl="0" algn="l">
              <a:lnSpc>
                <a:spcPct val="100000"/>
              </a:lnSpc>
              <a:spcBef>
                <a:spcPts val="0"/>
              </a:spcBef>
              <a:spcAft>
                <a:spcPts val="0"/>
              </a:spcAft>
              <a:buClr>
                <a:srgbClr val="000000"/>
              </a:buClr>
              <a:buSzPts val="1400"/>
              <a:buFont typeface="Arial"/>
              <a:buNone/>
            </a:pPr>
            <a:r>
              <a:t/>
            </a:r>
            <a:endParaRPr sz="300"/>
          </a:p>
        </p:txBody>
      </p:sp>
      <p:sp>
        <p:nvSpPr>
          <p:cNvPr id="139" name="Google Shape;139;gf90e896eed_1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9190b1539_1_2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t>Nhi</a:t>
            </a:r>
            <a:endParaRPr sz="1100"/>
          </a:p>
          <a:p>
            <a:pPr indent="0" lvl="0" marL="0" rtl="0" algn="l">
              <a:spcBef>
                <a:spcPts val="0"/>
              </a:spcBef>
              <a:spcAft>
                <a:spcPts val="0"/>
              </a:spcAft>
              <a:buNone/>
            </a:pPr>
            <a:r>
              <a:t/>
            </a:r>
            <a:endParaRPr sz="1100"/>
          </a:p>
          <a:p>
            <a:pPr indent="457200" lvl="0" marL="0" rtl="0" algn="l">
              <a:spcBef>
                <a:spcPts val="0"/>
              </a:spcBef>
              <a:spcAft>
                <a:spcPts val="0"/>
              </a:spcAft>
              <a:buNone/>
            </a:pPr>
            <a:r>
              <a:rPr lang="en-US" sz="1100"/>
              <a:t>When testing the upflow velocity, several additional adjustments were made to the system as well to accommodate for the discrepancy of the testing. One of the main adjustments was the preparation of a new sedimentation tank. The new sedimentation tank was cut to reduce the time for the system to travel through the sedimentation tank and prevent the formation of a floc blanket. The tank was cut using an electric reciprocating saw at roughly ~9 cm below the bent portion of the tank. The new shorter sedimentation tank was installed to the right of the original tank and secured such that the upper arm formed a 60° angle with the horizontal for effective separation of flocs. The 60° angle adjustment was made to ensure that there is a large enough planar area for the flocs to settle on and eventually enter the lower arm, thus leaving the system.</a:t>
            </a:r>
            <a:endParaRPr sz="1100"/>
          </a:p>
        </p:txBody>
      </p:sp>
      <p:sp>
        <p:nvSpPr>
          <p:cNvPr id="166" name="Google Shape;166;gf9190b1539_1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9008f365fd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t>Zach</a:t>
            </a:r>
            <a:endParaRPr sz="1100"/>
          </a:p>
          <a:p>
            <a:pPr indent="0" lvl="0" marL="0" rtl="0" algn="l">
              <a:spcBef>
                <a:spcPts val="0"/>
              </a:spcBef>
              <a:spcAft>
                <a:spcPts val="0"/>
              </a:spcAft>
              <a:buNone/>
            </a:pPr>
            <a:r>
              <a:t/>
            </a:r>
            <a:endParaRPr sz="1100"/>
          </a:p>
          <a:p>
            <a:pPr indent="457200" lvl="0" marL="0" rtl="0" algn="l">
              <a:spcBef>
                <a:spcPts val="0"/>
              </a:spcBef>
              <a:spcAft>
                <a:spcPts val="0"/>
              </a:spcAft>
              <a:buNone/>
            </a:pPr>
            <a:r>
              <a:rPr lang="en-US" sz="1100"/>
              <a:t>The optimal upflow velocity for the system needed to be determined by running trials with only humic acid, coagulant, and water. By increasing the upflow velocity in the sedimentation tank, the system would reach failure and serve as a control group to verify the effectiveness of adding clay and/or activated carbon into the system. The purpose of this experimentation process is to provide a contrast between a system with and without clay/activation carbon through creating an environment where flocs are unable to form when only humic acid and coagulant are supplied. Calculations for the flow rates necessary to determine the optimal upflow velocity were made with Deepnote, a collaborative coding program. </a:t>
            </a:r>
            <a:r>
              <a:rPr lang="en-US" sz="1100"/>
              <a:t>We developed this Python code based on code from Monroe’s AguaClara textbook to calculate the flow rates necessary to test different upward velocities. With this code, we have the ability to fluidly change system concentrations, stock concentrations, and upward velocities.</a:t>
            </a:r>
            <a:endParaRPr sz="1100"/>
          </a:p>
        </p:txBody>
      </p:sp>
      <p:sp>
        <p:nvSpPr>
          <p:cNvPr id="184" name="Google Shape;184;g29008f365f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 name="Google Shape;13;p2"/>
          <p:cNvSpPr txBox="1"/>
          <p:nvPr>
            <p:ph idx="1" type="body"/>
          </p:nvPr>
        </p:nvSpPr>
        <p:spPr>
          <a:xfrm>
            <a:off x="457200" y="1200151"/>
            <a:ext cx="8229600" cy="3394472"/>
          </a:xfrm>
          <a:prstGeom prst="rect">
            <a:avLst/>
          </a:prstGeom>
          <a:noFill/>
          <a:ln>
            <a:noFill/>
          </a:ln>
        </p:spPr>
        <p:txBody>
          <a:bodyPr anchorCtr="0" anchor="t" bIns="91425" lIns="91425" spcFirstLastPara="1" rIns="91425" wrap="square" tIns="91425">
            <a:noAutofit/>
          </a:bodyPr>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14" name="Google Shape;14;p2"/>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15" name="Google Shape;15;p2"/>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16" name="Google Shape;16;p2"/>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0" name="Google Shape;70;p11"/>
          <p:cNvSpPr txBox="1"/>
          <p:nvPr>
            <p:ph idx="1" type="body"/>
          </p:nvPr>
        </p:nvSpPr>
        <p:spPr>
          <a:xfrm rot="5400000">
            <a:off x="2874764" y="-1217413"/>
            <a:ext cx="3394472" cy="8229600"/>
          </a:xfrm>
          <a:prstGeom prst="rect">
            <a:avLst/>
          </a:prstGeom>
          <a:noFill/>
          <a:ln>
            <a:noFill/>
          </a:ln>
        </p:spPr>
        <p:txBody>
          <a:bodyPr anchorCtr="0" anchor="t" bIns="91425" lIns="91425" spcFirstLastPara="1" rIns="91425" wrap="square" tIns="91425">
            <a:noAutofit/>
          </a:bodyPr>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71" name="Google Shape;71;p11"/>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2" name="Google Shape;72;p11"/>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3" name="Google Shape;73;p11"/>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649569" y="1920676"/>
            <a:ext cx="6144816" cy="2879725"/>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6" name="Google Shape;76;p12"/>
          <p:cNvSpPr txBox="1"/>
          <p:nvPr>
            <p:ph idx="1" type="body"/>
          </p:nvPr>
        </p:nvSpPr>
        <p:spPr>
          <a:xfrm rot="5400000">
            <a:off x="1812331" y="-884436"/>
            <a:ext cx="6144816" cy="8489950"/>
          </a:xfrm>
          <a:prstGeom prst="rect">
            <a:avLst/>
          </a:prstGeom>
          <a:noFill/>
          <a:ln>
            <a:noFill/>
          </a:ln>
        </p:spPr>
        <p:txBody>
          <a:bodyPr anchorCtr="0" anchor="t" bIns="91425" lIns="91425" spcFirstLastPara="1" rIns="91425" wrap="square" tIns="91425">
            <a:noAutofit/>
          </a:bodyPr>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77" name="Google Shape;77;p12"/>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8" name="Google Shape;78;p12"/>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9" name="Google Shape;79;p12"/>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685800" y="1597819"/>
            <a:ext cx="7772400" cy="1102519"/>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19" name="Google Shape;19;p3"/>
          <p:cNvSpPr txBox="1"/>
          <p:nvPr>
            <p:ph idx="1" type="subTitle"/>
          </p:nvPr>
        </p:nvSpPr>
        <p:spPr>
          <a:xfrm>
            <a:off x="1371600" y="2914650"/>
            <a:ext cx="6400800" cy="1314450"/>
          </a:xfrm>
          <a:prstGeom prst="rect">
            <a:avLst/>
          </a:prstGeom>
          <a:noFill/>
          <a:ln>
            <a:noFill/>
          </a:ln>
        </p:spPr>
        <p:txBody>
          <a:bodyPr anchorCtr="0" anchor="t" bIns="91425" lIns="91425" spcFirstLastPara="1" rIns="91425" wrap="square" tIns="91425">
            <a:noAutofit/>
          </a:bodyPr>
          <a:lstStyle>
            <a:lvl1pPr indent="0" lvl="0" marL="0" marR="0" rtl="0" algn="ctr">
              <a:spcBef>
                <a:spcPts val="580"/>
              </a:spcBef>
              <a:spcAft>
                <a:spcPts val="0"/>
              </a:spcAft>
              <a:buClr>
                <a:srgbClr val="888888"/>
              </a:buClr>
              <a:buSzPts val="1400"/>
              <a:buFont typeface="Arial"/>
              <a:buNone/>
              <a:defRPr/>
            </a:lvl1pPr>
            <a:lvl2pPr indent="-1779" lvl="1" marL="408179" marR="0" rtl="0" algn="ctr">
              <a:spcBef>
                <a:spcPts val="500"/>
              </a:spcBef>
              <a:spcAft>
                <a:spcPts val="0"/>
              </a:spcAft>
              <a:buClr>
                <a:srgbClr val="888888"/>
              </a:buClr>
              <a:buSzPts val="1400"/>
              <a:buFont typeface="Arial"/>
              <a:buNone/>
              <a:defRPr/>
            </a:lvl2pPr>
            <a:lvl3pPr indent="-3558" lvl="2" marL="816358" marR="0" rtl="0" algn="ctr">
              <a:spcBef>
                <a:spcPts val="440"/>
              </a:spcBef>
              <a:spcAft>
                <a:spcPts val="0"/>
              </a:spcAft>
              <a:buClr>
                <a:srgbClr val="888888"/>
              </a:buClr>
              <a:buSzPts val="1400"/>
              <a:buFont typeface="Arial"/>
              <a:buNone/>
              <a:defRPr/>
            </a:lvl3pPr>
            <a:lvl4pPr indent="-5336" lvl="3" marL="1224537" marR="0" rtl="0" algn="ctr">
              <a:spcBef>
                <a:spcPts val="360"/>
              </a:spcBef>
              <a:spcAft>
                <a:spcPts val="0"/>
              </a:spcAft>
              <a:buClr>
                <a:srgbClr val="888888"/>
              </a:buClr>
              <a:buSzPts val="1400"/>
              <a:buFont typeface="Arial"/>
              <a:buNone/>
              <a:defRPr/>
            </a:lvl4pPr>
            <a:lvl5pPr indent="-7116" lvl="4" marL="1632716" marR="0" rtl="0" algn="ctr">
              <a:spcBef>
                <a:spcPts val="360"/>
              </a:spcBef>
              <a:spcAft>
                <a:spcPts val="0"/>
              </a:spcAft>
              <a:buClr>
                <a:srgbClr val="888888"/>
              </a:buClr>
              <a:buSzPts val="1400"/>
              <a:buFont typeface="Arial"/>
              <a:buNone/>
              <a:defRPr/>
            </a:lvl5pPr>
            <a:lvl6pPr indent="-8895" lvl="5" marL="2040895" marR="0" rtl="0" algn="ctr">
              <a:spcBef>
                <a:spcPts val="360"/>
              </a:spcBef>
              <a:spcAft>
                <a:spcPts val="0"/>
              </a:spcAft>
              <a:buClr>
                <a:srgbClr val="888888"/>
              </a:buClr>
              <a:buSzPts val="1400"/>
              <a:buFont typeface="Arial"/>
              <a:buNone/>
              <a:defRPr/>
            </a:lvl6pPr>
            <a:lvl7pPr indent="-10673" lvl="6" marL="2449074" marR="0" rtl="0" algn="ctr">
              <a:spcBef>
                <a:spcPts val="360"/>
              </a:spcBef>
              <a:spcAft>
                <a:spcPts val="0"/>
              </a:spcAft>
              <a:buClr>
                <a:srgbClr val="888888"/>
              </a:buClr>
              <a:buSzPts val="1400"/>
              <a:buFont typeface="Arial"/>
              <a:buNone/>
              <a:defRPr/>
            </a:lvl7pPr>
            <a:lvl8pPr indent="-12452" lvl="7" marL="2857253" marR="0" rtl="0" algn="ctr">
              <a:spcBef>
                <a:spcPts val="360"/>
              </a:spcBef>
              <a:spcAft>
                <a:spcPts val="0"/>
              </a:spcAft>
              <a:buClr>
                <a:srgbClr val="888888"/>
              </a:buClr>
              <a:buSzPts val="1400"/>
              <a:buFont typeface="Arial"/>
              <a:buNone/>
              <a:defRPr/>
            </a:lvl8pPr>
            <a:lvl9pPr indent="-1532" lvl="8" marL="3265432" marR="0" rtl="0" algn="ctr">
              <a:spcBef>
                <a:spcPts val="360"/>
              </a:spcBef>
              <a:spcAft>
                <a:spcPts val="0"/>
              </a:spcAft>
              <a:buClr>
                <a:srgbClr val="888888"/>
              </a:buClr>
              <a:buSzPts val="1400"/>
              <a:buFont typeface="Arial"/>
              <a:buNone/>
              <a:defRPr/>
            </a:lvl9pPr>
          </a:lstStyle>
          <a:p/>
        </p:txBody>
      </p:sp>
      <p:sp>
        <p:nvSpPr>
          <p:cNvPr id="20" name="Google Shape;20;p3"/>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1" name="Google Shape;21;p3"/>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2" name="Google Shape;22;p3"/>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3305176"/>
            <a:ext cx="7772400" cy="1021556"/>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5" name="Google Shape;25;p4"/>
          <p:cNvSpPr txBox="1"/>
          <p:nvPr>
            <p:ph idx="1" type="body"/>
          </p:nvPr>
        </p:nvSpPr>
        <p:spPr>
          <a:xfrm>
            <a:off x="722313" y="2180035"/>
            <a:ext cx="7772400" cy="1125140"/>
          </a:xfrm>
          <a:prstGeom prst="rect">
            <a:avLst/>
          </a:prstGeom>
          <a:noFill/>
          <a:ln>
            <a:noFill/>
          </a:ln>
        </p:spPr>
        <p:txBody>
          <a:bodyPr anchorCtr="0" anchor="b" bIns="91425" lIns="91425" spcFirstLastPara="1" rIns="91425" wrap="square" tIns="91425">
            <a:noAutofit/>
          </a:bodyPr>
          <a:lstStyle>
            <a:lvl1pPr indent="-228600" lvl="0" marL="457200" rtl="0">
              <a:spcBef>
                <a:spcPts val="580"/>
              </a:spcBef>
              <a:spcAft>
                <a:spcPts val="0"/>
              </a:spcAft>
              <a:buClr>
                <a:srgbClr val="888888"/>
              </a:buClr>
              <a:buSzPts val="1400"/>
              <a:buFont typeface="Calibri"/>
              <a:buNone/>
              <a:defRPr/>
            </a:lvl1pPr>
            <a:lvl2pPr indent="-228600" lvl="1" marL="914400" rtl="0">
              <a:spcBef>
                <a:spcPts val="500"/>
              </a:spcBef>
              <a:spcAft>
                <a:spcPts val="0"/>
              </a:spcAft>
              <a:buClr>
                <a:srgbClr val="888888"/>
              </a:buClr>
              <a:buSzPts val="1400"/>
              <a:buFont typeface="Calibri"/>
              <a:buNone/>
              <a:defRPr/>
            </a:lvl2pPr>
            <a:lvl3pPr indent="-228600" lvl="2" marL="1371600" rtl="0">
              <a:spcBef>
                <a:spcPts val="440"/>
              </a:spcBef>
              <a:spcAft>
                <a:spcPts val="0"/>
              </a:spcAft>
              <a:buClr>
                <a:srgbClr val="888888"/>
              </a:buClr>
              <a:buSzPts val="1400"/>
              <a:buFont typeface="Calibri"/>
              <a:buNone/>
              <a:defRPr/>
            </a:lvl3pPr>
            <a:lvl4pPr indent="-228600" lvl="3" marL="1828800" rtl="0">
              <a:spcBef>
                <a:spcPts val="360"/>
              </a:spcBef>
              <a:spcAft>
                <a:spcPts val="0"/>
              </a:spcAft>
              <a:buClr>
                <a:srgbClr val="888888"/>
              </a:buClr>
              <a:buSzPts val="1400"/>
              <a:buFont typeface="Calibri"/>
              <a:buNone/>
              <a:defRPr/>
            </a:lvl4pPr>
            <a:lvl5pPr indent="-228600" lvl="4" marL="2286000" rtl="0">
              <a:spcBef>
                <a:spcPts val="360"/>
              </a:spcBef>
              <a:spcAft>
                <a:spcPts val="0"/>
              </a:spcAft>
              <a:buClr>
                <a:srgbClr val="888888"/>
              </a:buClr>
              <a:buSzPts val="1400"/>
              <a:buFont typeface="Calibri"/>
              <a:buNone/>
              <a:defRPr/>
            </a:lvl5pPr>
            <a:lvl6pPr indent="-228600" lvl="5" marL="2743200" rtl="0">
              <a:spcBef>
                <a:spcPts val="360"/>
              </a:spcBef>
              <a:spcAft>
                <a:spcPts val="0"/>
              </a:spcAft>
              <a:buClr>
                <a:srgbClr val="888888"/>
              </a:buClr>
              <a:buSzPts val="1400"/>
              <a:buFont typeface="Calibri"/>
              <a:buNone/>
              <a:defRPr/>
            </a:lvl6pPr>
            <a:lvl7pPr indent="-228600" lvl="6" marL="3200400" rtl="0">
              <a:spcBef>
                <a:spcPts val="360"/>
              </a:spcBef>
              <a:spcAft>
                <a:spcPts val="0"/>
              </a:spcAft>
              <a:buClr>
                <a:srgbClr val="888888"/>
              </a:buClr>
              <a:buSzPts val="1400"/>
              <a:buFont typeface="Calibri"/>
              <a:buNone/>
              <a:defRPr/>
            </a:lvl7pPr>
            <a:lvl8pPr indent="-228600" lvl="7" marL="3657600" rtl="0">
              <a:spcBef>
                <a:spcPts val="360"/>
              </a:spcBef>
              <a:spcAft>
                <a:spcPts val="0"/>
              </a:spcAft>
              <a:buClr>
                <a:srgbClr val="888888"/>
              </a:buClr>
              <a:buSzPts val="1400"/>
              <a:buFont typeface="Calibri"/>
              <a:buNone/>
              <a:defRPr/>
            </a:lvl8pPr>
            <a:lvl9pPr indent="-228600" lvl="8" marL="4114800" rtl="0">
              <a:spcBef>
                <a:spcPts val="360"/>
              </a:spcBef>
              <a:spcAft>
                <a:spcPts val="0"/>
              </a:spcAft>
              <a:buClr>
                <a:srgbClr val="888888"/>
              </a:buClr>
              <a:buSzPts val="1400"/>
              <a:buFont typeface="Calibri"/>
              <a:buNone/>
              <a:defRPr/>
            </a:lvl9pPr>
          </a:lstStyle>
          <a:p/>
        </p:txBody>
      </p:sp>
      <p:sp>
        <p:nvSpPr>
          <p:cNvPr id="26" name="Google Shape;26;p4"/>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7" name="Google Shape;27;p4"/>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8" name="Google Shape;28;p4"/>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1" name="Google Shape;31;p5"/>
          <p:cNvSpPr txBox="1"/>
          <p:nvPr>
            <p:ph idx="1" type="body"/>
          </p:nvPr>
        </p:nvSpPr>
        <p:spPr>
          <a:xfrm>
            <a:off x="639764" y="1679972"/>
            <a:ext cx="5684837" cy="4752975"/>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32" name="Google Shape;32;p5"/>
          <p:cNvSpPr txBox="1"/>
          <p:nvPr>
            <p:ph idx="2" type="body"/>
          </p:nvPr>
        </p:nvSpPr>
        <p:spPr>
          <a:xfrm>
            <a:off x="6477000" y="1679972"/>
            <a:ext cx="5684838" cy="4752975"/>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33" name="Google Shape;33;p5"/>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34" name="Google Shape;34;p5"/>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35" name="Google Shape;35;p5"/>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8" name="Google Shape;38;p6"/>
          <p:cNvSpPr txBox="1"/>
          <p:nvPr>
            <p:ph idx="1" type="body"/>
          </p:nvPr>
        </p:nvSpPr>
        <p:spPr>
          <a:xfrm>
            <a:off x="457200" y="1151335"/>
            <a:ext cx="4040188" cy="479822"/>
          </a:xfrm>
          <a:prstGeom prst="rect">
            <a:avLst/>
          </a:prstGeom>
          <a:noFill/>
          <a:ln>
            <a:noFill/>
          </a:ln>
        </p:spPr>
        <p:txBody>
          <a:bodyPr anchorCtr="0" anchor="b" bIns="91425" lIns="91425" spcFirstLastPara="1" rIns="91425" wrap="square" tIns="91425">
            <a:noAutofit/>
          </a:bodyPr>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39" name="Google Shape;39;p6"/>
          <p:cNvSpPr txBox="1"/>
          <p:nvPr>
            <p:ph idx="2" type="body"/>
          </p:nvPr>
        </p:nvSpPr>
        <p:spPr>
          <a:xfrm>
            <a:off x="457200" y="1631156"/>
            <a:ext cx="4040188" cy="2963466"/>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40" name="Google Shape;40;p6"/>
          <p:cNvSpPr txBox="1"/>
          <p:nvPr>
            <p:ph idx="3" type="body"/>
          </p:nvPr>
        </p:nvSpPr>
        <p:spPr>
          <a:xfrm>
            <a:off x="4645026" y="1151335"/>
            <a:ext cx="4041775" cy="479822"/>
          </a:xfrm>
          <a:prstGeom prst="rect">
            <a:avLst/>
          </a:prstGeom>
          <a:noFill/>
          <a:ln>
            <a:noFill/>
          </a:ln>
        </p:spPr>
        <p:txBody>
          <a:bodyPr anchorCtr="0" anchor="b" bIns="91425" lIns="91425" spcFirstLastPara="1" rIns="91425" wrap="square" tIns="91425">
            <a:noAutofit/>
          </a:bodyPr>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41" name="Google Shape;41;p6"/>
          <p:cNvSpPr txBox="1"/>
          <p:nvPr>
            <p:ph idx="4" type="body"/>
          </p:nvPr>
        </p:nvSpPr>
        <p:spPr>
          <a:xfrm>
            <a:off x="4645026" y="1631156"/>
            <a:ext cx="4041775" cy="2963466"/>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42" name="Google Shape;42;p6"/>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3" name="Google Shape;43;p6"/>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4" name="Google Shape;44;p6"/>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7" name="Google Shape;47;p7"/>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8" name="Google Shape;48;p7"/>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9" name="Google Shape;49;p7"/>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52" name="Google Shape;52;p8"/>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53" name="Google Shape;53;p8"/>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1" y="204787"/>
            <a:ext cx="3008313" cy="871538"/>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6" name="Google Shape;56;p9"/>
          <p:cNvSpPr txBox="1"/>
          <p:nvPr>
            <p:ph idx="1" type="body"/>
          </p:nvPr>
        </p:nvSpPr>
        <p:spPr>
          <a:xfrm>
            <a:off x="3575050" y="204788"/>
            <a:ext cx="5111750" cy="4389835"/>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57" name="Google Shape;57;p9"/>
          <p:cNvSpPr txBox="1"/>
          <p:nvPr>
            <p:ph idx="2" type="body"/>
          </p:nvPr>
        </p:nvSpPr>
        <p:spPr>
          <a:xfrm>
            <a:off x="457201" y="1076326"/>
            <a:ext cx="3008313" cy="3518297"/>
          </a:xfrm>
          <a:prstGeom prst="rect">
            <a:avLst/>
          </a:prstGeom>
          <a:noFill/>
          <a:ln>
            <a:noFill/>
          </a:ln>
        </p:spPr>
        <p:txBody>
          <a:bodyPr anchorCtr="0" anchor="t" bIns="91425" lIns="91425" spcFirstLastPara="1" rIns="91425" wrap="square" tIns="91425">
            <a:noAutofit/>
          </a:bodyPr>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58" name="Google Shape;58;p9"/>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59" name="Google Shape;59;p9"/>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60" name="Google Shape;60;p9"/>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3600450"/>
            <a:ext cx="5486400" cy="425053"/>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3" name="Google Shape;63;p10"/>
          <p:cNvSpPr/>
          <p:nvPr>
            <p:ph idx="2" type="pic"/>
          </p:nvPr>
        </p:nvSpPr>
        <p:spPr>
          <a:xfrm>
            <a:off x="1792288" y="459581"/>
            <a:ext cx="5486400" cy="3086100"/>
          </a:xfrm>
          <a:prstGeom prst="rect">
            <a:avLst/>
          </a:prstGeom>
          <a:noFill/>
          <a:ln>
            <a:noFill/>
          </a:ln>
        </p:spPr>
      </p:sp>
      <p:sp>
        <p:nvSpPr>
          <p:cNvPr id="64" name="Google Shape;64;p10"/>
          <p:cNvSpPr txBox="1"/>
          <p:nvPr>
            <p:ph idx="1" type="body"/>
          </p:nvPr>
        </p:nvSpPr>
        <p:spPr>
          <a:xfrm>
            <a:off x="1792288" y="4025503"/>
            <a:ext cx="5486400" cy="603647"/>
          </a:xfrm>
          <a:prstGeom prst="rect">
            <a:avLst/>
          </a:prstGeom>
          <a:noFill/>
          <a:ln>
            <a:noFill/>
          </a:ln>
        </p:spPr>
        <p:txBody>
          <a:bodyPr anchorCtr="0" anchor="t" bIns="91425" lIns="91425" spcFirstLastPara="1" rIns="91425" wrap="square" tIns="91425">
            <a:noAutofit/>
          </a:bodyPr>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65" name="Google Shape;65;p10"/>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66" name="Google Shape;66;p10"/>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67" name="Google Shape;67;p10"/>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7" name="Google Shape;7;p1"/>
          <p:cNvSpPr txBox="1"/>
          <p:nvPr>
            <p:ph idx="1" type="body"/>
          </p:nvPr>
        </p:nvSpPr>
        <p:spPr>
          <a:xfrm>
            <a:off x="457200" y="1200151"/>
            <a:ext cx="8229600" cy="3394472"/>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580"/>
              </a:spcBef>
              <a:spcAft>
                <a:spcPts val="0"/>
              </a:spcAft>
              <a:buClr>
                <a:schemeClr val="dk1"/>
              </a:buClr>
              <a:buSzPts val="1400"/>
              <a:buFont typeface="Arial"/>
              <a:buChar char="•"/>
              <a:defRPr/>
            </a:lvl1pPr>
            <a:lvl2pPr indent="-317500" lvl="1" marL="914400" marR="0" rtl="0" algn="l">
              <a:spcBef>
                <a:spcPts val="500"/>
              </a:spcBef>
              <a:spcAft>
                <a:spcPts val="0"/>
              </a:spcAft>
              <a:buClr>
                <a:schemeClr val="dk1"/>
              </a:buClr>
              <a:buSzPts val="1400"/>
              <a:buFont typeface="Arial"/>
              <a:buChar char="–"/>
              <a:defRPr/>
            </a:lvl2pPr>
            <a:lvl3pPr indent="-317500" lvl="2" marL="1371600" marR="0" rtl="0" algn="l">
              <a:spcBef>
                <a:spcPts val="440"/>
              </a:spcBef>
              <a:spcAft>
                <a:spcPts val="0"/>
              </a:spcAft>
              <a:buClr>
                <a:schemeClr val="dk1"/>
              </a:buClr>
              <a:buSzPts val="1400"/>
              <a:buFont typeface="Arial"/>
              <a:buChar char="•"/>
              <a:defRPr/>
            </a:lvl3pPr>
            <a:lvl4pPr indent="-317500" lvl="3" marL="1828800" marR="0" rtl="0" algn="l">
              <a:spcBef>
                <a:spcPts val="360"/>
              </a:spcBef>
              <a:spcAft>
                <a:spcPts val="0"/>
              </a:spcAft>
              <a:buClr>
                <a:schemeClr val="dk1"/>
              </a:buClr>
              <a:buSzPts val="1400"/>
              <a:buFont typeface="Arial"/>
              <a:buChar char="–"/>
              <a:defRPr/>
            </a:lvl4pPr>
            <a:lvl5pPr indent="-317500" lvl="4" marL="2286000" marR="0" rtl="0" algn="l">
              <a:spcBef>
                <a:spcPts val="360"/>
              </a:spcBef>
              <a:spcAft>
                <a:spcPts val="0"/>
              </a:spcAft>
              <a:buClr>
                <a:schemeClr val="dk1"/>
              </a:buClr>
              <a:buSzPts val="1400"/>
              <a:buFont typeface="Arial"/>
              <a:buChar char="»"/>
              <a:defRPr/>
            </a:lvl5pPr>
            <a:lvl6pPr indent="-317500" lvl="5" marL="2743200" marR="0" rtl="0" algn="l">
              <a:spcBef>
                <a:spcPts val="360"/>
              </a:spcBef>
              <a:spcAft>
                <a:spcPts val="0"/>
              </a:spcAft>
              <a:buClr>
                <a:schemeClr val="dk1"/>
              </a:buClr>
              <a:buSzPts val="1400"/>
              <a:buFont typeface="Arial"/>
              <a:buChar char="•"/>
              <a:defRPr/>
            </a:lvl6pPr>
            <a:lvl7pPr indent="-317500" lvl="6" marL="3200400" marR="0" rtl="0" algn="l">
              <a:spcBef>
                <a:spcPts val="360"/>
              </a:spcBef>
              <a:spcAft>
                <a:spcPts val="0"/>
              </a:spcAft>
              <a:buClr>
                <a:schemeClr val="dk1"/>
              </a:buClr>
              <a:buSzPts val="1400"/>
              <a:buFont typeface="Arial"/>
              <a:buChar char="•"/>
              <a:defRPr/>
            </a:lvl7pPr>
            <a:lvl8pPr indent="-317500" lvl="7" marL="3657600" marR="0" rtl="0" algn="l">
              <a:spcBef>
                <a:spcPts val="360"/>
              </a:spcBef>
              <a:spcAft>
                <a:spcPts val="0"/>
              </a:spcAft>
              <a:buClr>
                <a:schemeClr val="dk1"/>
              </a:buClr>
              <a:buSzPts val="1400"/>
              <a:buFont typeface="Arial"/>
              <a:buChar char="•"/>
              <a:defRPr/>
            </a:lvl8pPr>
            <a:lvl9pPr indent="-317500" lvl="8" marL="4114800" marR="0" rtl="0" algn="l">
              <a:spcBef>
                <a:spcPts val="360"/>
              </a:spcBef>
              <a:spcAft>
                <a:spcPts val="0"/>
              </a:spcAft>
              <a:buClr>
                <a:schemeClr val="dk1"/>
              </a:buClr>
              <a:buSzPts val="1400"/>
              <a:buFont typeface="Arial"/>
              <a:buChar char="•"/>
              <a:defRPr/>
            </a:lvl9pPr>
          </a:lstStyle>
          <a:p/>
        </p:txBody>
      </p:sp>
      <p:sp>
        <p:nvSpPr>
          <p:cNvPr id="8" name="Google Shape;8;p1"/>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9" name="Google Shape;9;p1"/>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10" name="Google Shape;10;p1"/>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AguaClara/Dissolved-Organic-Matter" TargetMode="External"/><Relationship Id="rId4" Type="http://schemas.openxmlformats.org/officeDocument/2006/relationships/image" Target="../media/image1.png"/><Relationship Id="rId9" Type="http://schemas.openxmlformats.org/officeDocument/2006/relationships/image" Target="../media/image2.png"/><Relationship Id="rId5" Type="http://schemas.openxmlformats.org/officeDocument/2006/relationships/hyperlink" Target="mailto:zk49@cornell.edu" TargetMode="External"/><Relationship Id="rId6" Type="http://schemas.openxmlformats.org/officeDocument/2006/relationships/hyperlink" Target="mailto:npn25@cornell.edu" TargetMode="External"/><Relationship Id="rId7" Type="http://schemas.openxmlformats.org/officeDocument/2006/relationships/hyperlink" Target="mailto:bsp67@cornell.edu" TargetMode="External"/><Relationship Id="rId8" Type="http://schemas.openxmlformats.org/officeDocument/2006/relationships/hyperlink" Target="mailto:bsp67@cornell.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mailto:bsp67@cornell.edu" TargetMode="External"/><Relationship Id="rId4" Type="http://schemas.openxmlformats.org/officeDocument/2006/relationships/hyperlink" Target="mailto:bsp67@cornell.edu" TargetMode="External"/><Relationship Id="rId5" Type="http://schemas.openxmlformats.org/officeDocument/2006/relationships/image" Target="../media/image2.png"/><Relationship Id="rId6" Type="http://schemas.openxmlformats.org/officeDocument/2006/relationships/hyperlink" Target="mailto:zk49@cornell.edu" TargetMode="External"/><Relationship Id="rId7" Type="http://schemas.openxmlformats.org/officeDocument/2006/relationships/hyperlink" Target="mailto:npn25@cornell.edu"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github.com/AguaClara/Dissolved-Organic-Matter/blob/main/ProCoDA-Method-Files/DOM%2004232023%20automated%20trials.pcm" TargetMode="External"/><Relationship Id="rId4" Type="http://schemas.openxmlformats.org/officeDocument/2006/relationships/image" Target="../media/image2.png"/><Relationship Id="rId5"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nvSpPr>
        <p:spPr>
          <a:xfrm>
            <a:off x="2404738" y="2789950"/>
            <a:ext cx="6453900" cy="5931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None/>
            </a:pPr>
            <a:r>
              <a:rPr lang="en-US">
                <a:solidFill>
                  <a:srgbClr val="7F7F7F"/>
                </a:solidFill>
              </a:rPr>
              <a:t>Investigating the optimal conditions to remove </a:t>
            </a:r>
            <a:r>
              <a:rPr lang="en-US">
                <a:solidFill>
                  <a:srgbClr val="7F7F7F"/>
                </a:solidFill>
              </a:rPr>
              <a:t>humic acid </a:t>
            </a:r>
            <a:r>
              <a:rPr lang="en-US">
                <a:solidFill>
                  <a:srgbClr val="7F7F7F"/>
                </a:solidFill>
              </a:rPr>
              <a:t>in drinking water</a:t>
            </a:r>
            <a:endParaRPr>
              <a:solidFill>
                <a:srgbClr val="7F7F7F"/>
              </a:solidFill>
            </a:endParaRPr>
          </a:p>
          <a:p>
            <a:pPr indent="0" lvl="0" marL="0" rtl="0" algn="ctr">
              <a:lnSpc>
                <a:spcPct val="150000"/>
              </a:lnSpc>
              <a:spcBef>
                <a:spcPts val="0"/>
              </a:spcBef>
              <a:spcAft>
                <a:spcPts val="0"/>
              </a:spcAft>
              <a:buClr>
                <a:schemeClr val="dk1"/>
              </a:buClr>
              <a:buFont typeface="Arial"/>
              <a:buNone/>
            </a:pPr>
            <a:r>
              <a:rPr lang="en-US">
                <a:solidFill>
                  <a:srgbClr val="7F7F7F"/>
                </a:solidFill>
              </a:rPr>
              <a:t>More at </a:t>
            </a:r>
            <a:r>
              <a:rPr lang="en-US" u="sng">
                <a:solidFill>
                  <a:srgbClr val="1155CC"/>
                </a:solidFill>
                <a:hlinkClick r:id="rId3">
                  <a:extLst>
                    <a:ext uri="{A12FA001-AC4F-418D-AE19-62706E023703}">
                      <ahyp:hlinkClr val="tx"/>
                    </a:ext>
                  </a:extLst>
                </a:hlinkClick>
              </a:rPr>
              <a:t>https://github.com/AguaClara/</a:t>
            </a:r>
            <a:r>
              <a:rPr lang="en-US" u="sng">
                <a:solidFill>
                  <a:srgbClr val="1155CC"/>
                </a:solidFill>
              </a:rPr>
              <a:t>Dissolved-Organic-Matter</a:t>
            </a:r>
            <a:endParaRPr>
              <a:solidFill>
                <a:srgbClr val="7F7F7F"/>
              </a:solidFill>
            </a:endParaRPr>
          </a:p>
          <a:p>
            <a:pPr indent="0" lvl="0" marL="0" rtl="0" algn="ctr">
              <a:spcBef>
                <a:spcPts val="0"/>
              </a:spcBef>
              <a:spcAft>
                <a:spcPts val="0"/>
              </a:spcAft>
              <a:buClr>
                <a:schemeClr val="dk1"/>
              </a:buClr>
              <a:buFont typeface="Arial"/>
              <a:buNone/>
            </a:pPr>
            <a:r>
              <a:t/>
            </a:r>
            <a:endParaRPr>
              <a:solidFill>
                <a:srgbClr val="7F7F7F"/>
              </a:solidFill>
            </a:endParaRPr>
          </a:p>
          <a:p>
            <a:pPr indent="0" lvl="0" marL="0" rtl="0" algn="ctr">
              <a:spcBef>
                <a:spcPts val="0"/>
              </a:spcBef>
              <a:spcAft>
                <a:spcPts val="0"/>
              </a:spcAft>
              <a:buClr>
                <a:schemeClr val="dk1"/>
              </a:buClr>
              <a:buFont typeface="Arial"/>
              <a:buNone/>
            </a:pPr>
            <a:r>
              <a:t/>
            </a:r>
            <a:endParaRPr>
              <a:solidFill>
                <a:srgbClr val="7F7F7F"/>
              </a:solidFill>
              <a:highlight>
                <a:srgbClr val="FFFF00"/>
              </a:highlight>
            </a:endParaRPr>
          </a:p>
          <a:p>
            <a:pPr indent="0" lvl="0" marL="0" rtl="0" algn="ctr">
              <a:spcBef>
                <a:spcPts val="0"/>
              </a:spcBef>
              <a:spcAft>
                <a:spcPts val="0"/>
              </a:spcAft>
              <a:buClr>
                <a:schemeClr val="dk1"/>
              </a:buClr>
              <a:buFont typeface="Arial"/>
              <a:buNone/>
            </a:pPr>
            <a:r>
              <a:t/>
            </a:r>
            <a:endParaRPr>
              <a:solidFill>
                <a:srgbClr val="7F7F7F"/>
              </a:solidFill>
            </a:endParaRPr>
          </a:p>
        </p:txBody>
      </p:sp>
      <p:pic>
        <p:nvPicPr>
          <p:cNvPr id="85" name="Google Shape;85;p13"/>
          <p:cNvPicPr preferRelativeResize="0"/>
          <p:nvPr/>
        </p:nvPicPr>
        <p:blipFill rotWithShape="1">
          <a:blip r:embed="rId4">
            <a:alphaModFix/>
          </a:blip>
          <a:srcRect b="0" l="0" r="0" t="0"/>
          <a:stretch/>
        </p:blipFill>
        <p:spPr>
          <a:xfrm>
            <a:off x="0" y="1073638"/>
            <a:ext cx="2934525" cy="2775524"/>
          </a:xfrm>
          <a:prstGeom prst="rect">
            <a:avLst/>
          </a:prstGeom>
          <a:noFill/>
          <a:ln>
            <a:noFill/>
          </a:ln>
        </p:spPr>
      </p:pic>
      <p:sp>
        <p:nvSpPr>
          <p:cNvPr id="86" name="Google Shape;86;p13"/>
          <p:cNvSpPr txBox="1"/>
          <p:nvPr/>
        </p:nvSpPr>
        <p:spPr>
          <a:xfrm>
            <a:off x="308700" y="3594000"/>
            <a:ext cx="8085300" cy="412800"/>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Clr>
                <a:schemeClr val="dk1"/>
              </a:buClr>
              <a:buFont typeface="Arial"/>
              <a:buNone/>
            </a:pPr>
            <a:r>
              <a:rPr lang="en-US" sz="1300">
                <a:solidFill>
                  <a:srgbClr val="333333"/>
                </a:solidFill>
              </a:rPr>
              <a:t>Zachary Kwon | </a:t>
            </a:r>
            <a:r>
              <a:rPr lang="en-US" sz="1300">
                <a:solidFill>
                  <a:srgbClr val="333333"/>
                </a:solidFill>
                <a:uFill>
                  <a:noFill/>
                </a:uFill>
                <a:hlinkClick r:id="rId5">
                  <a:extLst>
                    <a:ext uri="{A12FA001-AC4F-418D-AE19-62706E023703}">
                      <ahyp:hlinkClr val="tx"/>
                    </a:ext>
                  </a:extLst>
                </a:hlinkClick>
              </a:rPr>
              <a:t>zk49@cornell.edu</a:t>
            </a:r>
            <a:r>
              <a:rPr lang="en-US" sz="1300">
                <a:solidFill>
                  <a:srgbClr val="333333"/>
                </a:solidFill>
              </a:rPr>
              <a:t> 				Nhi Nguyen | </a:t>
            </a:r>
            <a:r>
              <a:rPr lang="en-US" sz="1300">
                <a:solidFill>
                  <a:srgbClr val="333333"/>
                </a:solidFill>
                <a:uFill>
                  <a:noFill/>
                </a:uFill>
                <a:hlinkClick r:id="rId6">
                  <a:extLst>
                    <a:ext uri="{A12FA001-AC4F-418D-AE19-62706E023703}">
                      <ahyp:hlinkClr val="tx"/>
                    </a:ext>
                  </a:extLst>
                </a:hlinkClick>
              </a:rPr>
              <a:t>npn25@cornell.edu</a:t>
            </a:r>
            <a:endParaRPr sz="1300">
              <a:solidFill>
                <a:srgbClr val="333333"/>
              </a:solidFill>
            </a:endParaRPr>
          </a:p>
        </p:txBody>
      </p:sp>
      <p:sp>
        <p:nvSpPr>
          <p:cNvPr id="87" name="Google Shape;87;p13"/>
          <p:cNvSpPr txBox="1"/>
          <p:nvPr/>
        </p:nvSpPr>
        <p:spPr>
          <a:xfrm>
            <a:off x="3793575" y="4763425"/>
            <a:ext cx="5350200" cy="380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Dissolved Organic Matter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a:t>
            </a:r>
            <a:r>
              <a:rPr b="1" lang="en-US" sz="1000">
                <a:solidFill>
                  <a:srgbClr val="7F7F7F"/>
                </a:solidFill>
              </a:rPr>
              <a:t>Presentation Fall 2023 </a:t>
            </a:r>
            <a:r>
              <a:rPr b="1" lang="en-US" sz="1000">
                <a:solidFill>
                  <a:srgbClr val="7F7F7F"/>
                </a:solidFill>
              </a:rPr>
              <a:t>| Page 1</a:t>
            </a:r>
            <a:r>
              <a:rPr b="1" lang="en-US" sz="1000">
                <a:solidFill>
                  <a:schemeClr val="dk1"/>
                </a:solidFill>
              </a:rPr>
              <a:t> </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sp>
        <p:nvSpPr>
          <p:cNvPr id="88" name="Google Shape;88;p13"/>
          <p:cNvSpPr txBox="1"/>
          <p:nvPr/>
        </p:nvSpPr>
        <p:spPr>
          <a:xfrm>
            <a:off x="3117400" y="990900"/>
            <a:ext cx="5028600" cy="1229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200">
                <a:solidFill>
                  <a:srgbClr val="595959"/>
                </a:solidFill>
              </a:rPr>
              <a:t>DOM</a:t>
            </a:r>
            <a:endParaRPr sz="7200">
              <a:solidFill>
                <a:srgbClr val="595959"/>
              </a:solidFill>
            </a:endParaRPr>
          </a:p>
        </p:txBody>
      </p:sp>
      <p:sp>
        <p:nvSpPr>
          <p:cNvPr id="89" name="Google Shape;89;p13"/>
          <p:cNvSpPr txBox="1"/>
          <p:nvPr/>
        </p:nvSpPr>
        <p:spPr>
          <a:xfrm>
            <a:off x="2371438" y="2088650"/>
            <a:ext cx="6520500" cy="5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Font typeface="Arial"/>
              <a:buNone/>
            </a:pPr>
            <a:r>
              <a:rPr lang="en-US" sz="3000">
                <a:solidFill>
                  <a:srgbClr val="595959"/>
                </a:solidFill>
              </a:rPr>
              <a:t>Dissolved Organic Matter (2023FA)</a:t>
            </a:r>
            <a:endParaRPr sz="3000"/>
          </a:p>
        </p:txBody>
      </p:sp>
      <p:sp>
        <p:nvSpPr>
          <p:cNvPr id="90" name="Google Shape;90;p13"/>
          <p:cNvSpPr txBox="1"/>
          <p:nvPr/>
        </p:nvSpPr>
        <p:spPr>
          <a:xfrm>
            <a:off x="308700" y="4006800"/>
            <a:ext cx="7923300" cy="412800"/>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Clr>
                <a:schemeClr val="dk1"/>
              </a:buClr>
              <a:buFont typeface="Arial"/>
              <a:buNone/>
            </a:pPr>
            <a:r>
              <a:rPr lang="en-US" sz="1300">
                <a:solidFill>
                  <a:srgbClr val="333333"/>
                </a:solidFill>
              </a:rPr>
              <a:t>Rachel Lai </a:t>
            </a:r>
            <a:r>
              <a:rPr lang="en-US" sz="1300">
                <a:solidFill>
                  <a:srgbClr val="333333"/>
                </a:solidFill>
              </a:rPr>
              <a:t>| rml267</a:t>
            </a:r>
            <a:r>
              <a:rPr lang="en-US" sz="1300">
                <a:solidFill>
                  <a:srgbClr val="333333"/>
                </a:solidFill>
                <a:uFill>
                  <a:noFill/>
                </a:uFill>
                <a:hlinkClick r:id="rId7">
                  <a:extLst>
                    <a:ext uri="{A12FA001-AC4F-418D-AE19-62706E023703}">
                      <ahyp:hlinkClr val="tx"/>
                    </a:ext>
                  </a:extLst>
                </a:hlinkClick>
              </a:rPr>
              <a:t>@cornell.edu</a:t>
            </a:r>
            <a:r>
              <a:rPr lang="en-US" sz="1300">
                <a:solidFill>
                  <a:srgbClr val="333333"/>
                </a:solidFill>
              </a:rPr>
              <a:t> </a:t>
            </a:r>
            <a:r>
              <a:rPr lang="en-US" sz="1300">
                <a:solidFill>
                  <a:srgbClr val="333333"/>
                </a:solidFill>
              </a:rPr>
              <a:t>				Henry Lin | hl777</a:t>
            </a:r>
            <a:r>
              <a:rPr lang="en-US" sz="1300">
                <a:solidFill>
                  <a:srgbClr val="333333"/>
                </a:solidFill>
                <a:uFill>
                  <a:noFill/>
                </a:uFill>
                <a:hlinkClick r:id="rId8">
                  <a:extLst>
                    <a:ext uri="{A12FA001-AC4F-418D-AE19-62706E023703}">
                      <ahyp:hlinkClr val="tx"/>
                    </a:ext>
                  </a:extLst>
                </a:hlinkClick>
              </a:rPr>
              <a:t>@cornell.edu</a:t>
            </a:r>
            <a:r>
              <a:rPr lang="en-US" sz="1300">
                <a:solidFill>
                  <a:srgbClr val="333333"/>
                </a:solidFill>
              </a:rPr>
              <a:t> </a:t>
            </a:r>
            <a:endParaRPr sz="1300">
              <a:solidFill>
                <a:srgbClr val="333333"/>
              </a:solidFill>
            </a:endParaRPr>
          </a:p>
        </p:txBody>
      </p:sp>
      <p:pic>
        <p:nvPicPr>
          <p:cNvPr id="91" name="Google Shape;91;p13"/>
          <p:cNvPicPr preferRelativeResize="0"/>
          <p:nvPr/>
        </p:nvPicPr>
        <p:blipFill rotWithShape="1">
          <a:blip r:embed="rId9">
            <a:alphaModFix/>
          </a:blip>
          <a:srcRect b="0" l="0" r="0" t="0"/>
          <a:stretch/>
        </p:blipFill>
        <p:spPr>
          <a:xfrm>
            <a:off x="7196613" y="76300"/>
            <a:ext cx="1869625" cy="593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629700" y="4338300"/>
            <a:ext cx="7884600" cy="42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sz="1000"/>
              <a:t>Figure 7. Flocculation performance as a function of coagulant dose and humic acid concentration</a:t>
            </a:r>
            <a:endParaRPr sz="1000"/>
          </a:p>
        </p:txBody>
      </p:sp>
      <p:pic>
        <p:nvPicPr>
          <p:cNvPr id="196" name="Google Shape;196;p22"/>
          <p:cNvPicPr preferRelativeResize="0"/>
          <p:nvPr/>
        </p:nvPicPr>
        <p:blipFill>
          <a:blip r:embed="rId3">
            <a:alphaModFix/>
          </a:blip>
          <a:stretch>
            <a:fillRect/>
          </a:stretch>
        </p:blipFill>
        <p:spPr>
          <a:xfrm>
            <a:off x="2632713" y="960525"/>
            <a:ext cx="3878574" cy="3391737"/>
          </a:xfrm>
          <a:prstGeom prst="rect">
            <a:avLst/>
          </a:prstGeom>
          <a:noFill/>
          <a:ln>
            <a:noFill/>
          </a:ln>
        </p:spPr>
      </p:pic>
      <p:sp>
        <p:nvSpPr>
          <p:cNvPr id="197" name="Google Shape;197;p22"/>
          <p:cNvSpPr txBox="1"/>
          <p:nvPr/>
        </p:nvSpPr>
        <p:spPr>
          <a:xfrm>
            <a:off x="261124" y="338025"/>
            <a:ext cx="63051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Current Work </a:t>
            </a:r>
            <a:endParaRPr b="0" i="0" sz="4000" u="none" cap="none" strike="noStrike">
              <a:solidFill>
                <a:srgbClr val="0B68FF"/>
              </a:solidFill>
              <a:latin typeface="Arial"/>
              <a:ea typeface="Arial"/>
              <a:cs typeface="Arial"/>
              <a:sym typeface="Arial"/>
            </a:endParaRPr>
          </a:p>
        </p:txBody>
      </p:sp>
      <p:pic>
        <p:nvPicPr>
          <p:cNvPr id="198" name="Google Shape;198;p22"/>
          <p:cNvPicPr preferRelativeResize="0"/>
          <p:nvPr/>
        </p:nvPicPr>
        <p:blipFill rotWithShape="1">
          <a:blip r:embed="rId4">
            <a:alphaModFix/>
          </a:blip>
          <a:srcRect b="0" l="0" r="0" t="0"/>
          <a:stretch/>
        </p:blipFill>
        <p:spPr>
          <a:xfrm>
            <a:off x="7196613" y="76300"/>
            <a:ext cx="1869625" cy="593200"/>
          </a:xfrm>
          <a:prstGeom prst="rect">
            <a:avLst/>
          </a:prstGeom>
          <a:noFill/>
          <a:ln>
            <a:noFill/>
          </a:ln>
        </p:spPr>
      </p:pic>
      <p:sp>
        <p:nvSpPr>
          <p:cNvPr id="199" name="Google Shape;199;p22"/>
          <p:cNvSpPr txBox="1"/>
          <p:nvPr/>
        </p:nvSpPr>
        <p:spPr>
          <a:xfrm>
            <a:off x="3605975" y="4763400"/>
            <a:ext cx="5538000" cy="380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Dissolved Organic Matter | Research | </a:t>
            </a:r>
            <a:r>
              <a:rPr b="1" lang="en-US" sz="1000">
                <a:solidFill>
                  <a:srgbClr val="7F7F7F"/>
                </a:solidFill>
              </a:rPr>
              <a:t>Symposium Presentation Fall 2023 | Page 10</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nvSpPr>
        <p:spPr>
          <a:xfrm>
            <a:off x="108723" y="261825"/>
            <a:ext cx="6843000" cy="622500"/>
          </a:xfrm>
          <a:prstGeom prst="rect">
            <a:avLst/>
          </a:prstGeom>
          <a:noFill/>
          <a:ln>
            <a:noFill/>
          </a:ln>
        </p:spPr>
        <p:txBody>
          <a:bodyPr anchorCtr="0" anchor="b" bIns="121875" lIns="121875" spcFirstLastPara="1" rIns="121875" wrap="square" tIns="121875">
            <a:noAutofit/>
          </a:bodyPr>
          <a:lstStyle/>
          <a:p>
            <a:pPr indent="0" lvl="0" marL="0" rtl="0" algn="l">
              <a:lnSpc>
                <a:spcPct val="90000"/>
              </a:lnSpc>
              <a:spcBef>
                <a:spcPts val="0"/>
              </a:spcBef>
              <a:spcAft>
                <a:spcPts val="0"/>
              </a:spcAft>
              <a:buClr>
                <a:schemeClr val="dk1"/>
              </a:buClr>
              <a:buFont typeface="Arial"/>
              <a:buNone/>
            </a:pPr>
            <a:r>
              <a:rPr lang="en-US" sz="4000">
                <a:solidFill>
                  <a:srgbClr val="0B68FF"/>
                </a:solidFill>
              </a:rPr>
              <a:t>Current Work</a:t>
            </a:r>
            <a:endParaRPr b="0" i="0" sz="4000" u="none" cap="none" strike="noStrike">
              <a:solidFill>
                <a:srgbClr val="0B68FF"/>
              </a:solidFill>
              <a:latin typeface="Arial"/>
              <a:ea typeface="Arial"/>
              <a:cs typeface="Arial"/>
              <a:sym typeface="Arial"/>
            </a:endParaRPr>
          </a:p>
        </p:txBody>
      </p:sp>
      <p:pic>
        <p:nvPicPr>
          <p:cNvPr id="205" name="Google Shape;205;p23"/>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
        <p:nvSpPr>
          <p:cNvPr id="206" name="Google Shape;206;p23"/>
          <p:cNvSpPr txBox="1"/>
          <p:nvPr/>
        </p:nvSpPr>
        <p:spPr>
          <a:xfrm>
            <a:off x="6315475" y="1103700"/>
            <a:ext cx="2609100" cy="29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Trial 1: 1.5 mm/s upflow velocity (~ 20 mins)</a:t>
            </a:r>
            <a:endParaRPr sz="1800"/>
          </a:p>
          <a:p>
            <a:pPr indent="0" lvl="0" marL="0" rtl="0" algn="l">
              <a:spcBef>
                <a:spcPts val="0"/>
              </a:spcBef>
              <a:spcAft>
                <a:spcPts val="0"/>
              </a:spcAft>
              <a:buNone/>
            </a:pPr>
            <a:r>
              <a:rPr lang="en-US" sz="1800">
                <a:solidFill>
                  <a:schemeClr val="dk1"/>
                </a:solidFill>
              </a:rPr>
              <a:t>([PACl] = 3 mg/L in system, [HA] = 25 mg/L in system)</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Observations:</a:t>
            </a:r>
            <a:endParaRPr sz="1800">
              <a:solidFill>
                <a:schemeClr val="dk1"/>
              </a:solidFill>
            </a:endParaRPr>
          </a:p>
          <a:p>
            <a:pPr indent="0" lvl="0" marL="0" rtl="0" algn="l">
              <a:spcBef>
                <a:spcPts val="0"/>
              </a:spcBef>
              <a:spcAft>
                <a:spcPts val="0"/>
              </a:spcAft>
              <a:buNone/>
            </a:pPr>
            <a:r>
              <a:rPr lang="en-US" sz="1800"/>
              <a:t>E</a:t>
            </a:r>
            <a:r>
              <a:rPr lang="en-US" sz="1800"/>
              <a:t>ffluent NTU was dropping consistently and began to flatten out </a:t>
            </a:r>
            <a:endParaRPr sz="1800"/>
          </a:p>
        </p:txBody>
      </p:sp>
      <p:pic>
        <p:nvPicPr>
          <p:cNvPr id="207" name="Google Shape;207;p23"/>
          <p:cNvPicPr preferRelativeResize="0"/>
          <p:nvPr/>
        </p:nvPicPr>
        <p:blipFill rotWithShape="1">
          <a:blip r:embed="rId4">
            <a:alphaModFix/>
          </a:blip>
          <a:srcRect b="20020" l="6619" r="3806" t="40073"/>
          <a:stretch/>
        </p:blipFill>
        <p:spPr>
          <a:xfrm>
            <a:off x="316575" y="905038"/>
            <a:ext cx="5890631" cy="3498949"/>
          </a:xfrm>
          <a:prstGeom prst="rect">
            <a:avLst/>
          </a:prstGeom>
          <a:noFill/>
          <a:ln>
            <a:noFill/>
          </a:ln>
        </p:spPr>
      </p:pic>
      <p:sp>
        <p:nvSpPr>
          <p:cNvPr id="208" name="Google Shape;208;p23"/>
          <p:cNvSpPr txBox="1"/>
          <p:nvPr/>
        </p:nvSpPr>
        <p:spPr>
          <a:xfrm>
            <a:off x="227975" y="4424688"/>
            <a:ext cx="7153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8. ProCoDA graph of the influent and effluent turbidites with a 1.5 mm/s upflow velocity in sedimentation tank</a:t>
            </a:r>
            <a:endParaRPr sz="1000"/>
          </a:p>
        </p:txBody>
      </p:sp>
      <p:sp>
        <p:nvSpPr>
          <p:cNvPr id="209" name="Google Shape;209;p23"/>
          <p:cNvSpPr txBox="1"/>
          <p:nvPr/>
        </p:nvSpPr>
        <p:spPr>
          <a:xfrm>
            <a:off x="3605975" y="4763400"/>
            <a:ext cx="5538000" cy="380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Dissolved Organic Matter | Research | </a:t>
            </a:r>
            <a:r>
              <a:rPr b="1" lang="en-US" sz="1000">
                <a:solidFill>
                  <a:srgbClr val="7F7F7F"/>
                </a:solidFill>
              </a:rPr>
              <a:t>Symposium Presentation Fall 2023 | Page 11</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txBox="1"/>
          <p:nvPr/>
        </p:nvSpPr>
        <p:spPr>
          <a:xfrm>
            <a:off x="108724" y="261825"/>
            <a:ext cx="6179100" cy="622500"/>
          </a:xfrm>
          <a:prstGeom prst="rect">
            <a:avLst/>
          </a:prstGeom>
          <a:noFill/>
          <a:ln>
            <a:noFill/>
          </a:ln>
        </p:spPr>
        <p:txBody>
          <a:bodyPr anchorCtr="0" anchor="b" bIns="121875" lIns="121875" spcFirstLastPara="1" rIns="121875" wrap="square" tIns="121875">
            <a:noAutofit/>
          </a:bodyPr>
          <a:lstStyle/>
          <a:p>
            <a:pPr indent="0" lvl="0" marL="0" rtl="0" algn="l">
              <a:lnSpc>
                <a:spcPct val="90000"/>
              </a:lnSpc>
              <a:spcBef>
                <a:spcPts val="0"/>
              </a:spcBef>
              <a:spcAft>
                <a:spcPts val="0"/>
              </a:spcAft>
              <a:buClr>
                <a:schemeClr val="dk1"/>
              </a:buClr>
              <a:buFont typeface="Arial"/>
              <a:buNone/>
            </a:pPr>
            <a:r>
              <a:rPr lang="en-US" sz="4000">
                <a:solidFill>
                  <a:srgbClr val="0B68FF"/>
                </a:solidFill>
              </a:rPr>
              <a:t>Current Work</a:t>
            </a:r>
            <a:endParaRPr b="0" i="0" sz="4000" u="none" cap="none" strike="noStrike">
              <a:solidFill>
                <a:srgbClr val="0B68FF"/>
              </a:solidFill>
              <a:latin typeface="Arial"/>
              <a:ea typeface="Arial"/>
              <a:cs typeface="Arial"/>
              <a:sym typeface="Arial"/>
            </a:endParaRPr>
          </a:p>
        </p:txBody>
      </p:sp>
      <p:pic>
        <p:nvPicPr>
          <p:cNvPr id="215" name="Google Shape;215;p24"/>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pic>
        <p:nvPicPr>
          <p:cNvPr id="216" name="Google Shape;216;p24"/>
          <p:cNvPicPr preferRelativeResize="0"/>
          <p:nvPr/>
        </p:nvPicPr>
        <p:blipFill rotWithShape="1">
          <a:blip r:embed="rId4">
            <a:alphaModFix/>
          </a:blip>
          <a:srcRect b="13575" l="6994" r="4352" t="39009"/>
          <a:stretch/>
        </p:blipFill>
        <p:spPr>
          <a:xfrm>
            <a:off x="328538" y="1037900"/>
            <a:ext cx="5739464" cy="3386802"/>
          </a:xfrm>
          <a:prstGeom prst="rect">
            <a:avLst/>
          </a:prstGeom>
          <a:noFill/>
          <a:ln>
            <a:noFill/>
          </a:ln>
        </p:spPr>
      </p:pic>
      <p:sp>
        <p:nvSpPr>
          <p:cNvPr id="217" name="Google Shape;217;p24"/>
          <p:cNvSpPr txBox="1"/>
          <p:nvPr/>
        </p:nvSpPr>
        <p:spPr>
          <a:xfrm>
            <a:off x="3605975" y="4763400"/>
            <a:ext cx="5538000" cy="380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Dissolved Organic Matter | Research | </a:t>
            </a:r>
            <a:r>
              <a:rPr b="1" lang="en-US" sz="1000">
                <a:solidFill>
                  <a:srgbClr val="7F7F7F"/>
                </a:solidFill>
              </a:rPr>
              <a:t>Symposium Presentation Fall 2023 | Page 12</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sp>
        <p:nvSpPr>
          <p:cNvPr id="218" name="Google Shape;218;p24"/>
          <p:cNvSpPr txBox="1"/>
          <p:nvPr/>
        </p:nvSpPr>
        <p:spPr>
          <a:xfrm>
            <a:off x="227975" y="4424688"/>
            <a:ext cx="7153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9. ProCoDA graph of the influent and effluent turbidites with a 2 mm/s upflow velocity in sedimentation tank</a:t>
            </a:r>
            <a:endParaRPr sz="1000"/>
          </a:p>
        </p:txBody>
      </p:sp>
      <p:sp>
        <p:nvSpPr>
          <p:cNvPr id="219" name="Google Shape;219;p24"/>
          <p:cNvSpPr txBox="1"/>
          <p:nvPr/>
        </p:nvSpPr>
        <p:spPr>
          <a:xfrm>
            <a:off x="6287825" y="1103700"/>
            <a:ext cx="2609100" cy="29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Trial 2: 2 mm/s upflow velocity (~ 16 mins)</a:t>
            </a:r>
            <a:endParaRPr sz="1800"/>
          </a:p>
          <a:p>
            <a:pPr indent="0" lvl="0" marL="0" rtl="0" algn="l">
              <a:spcBef>
                <a:spcPts val="0"/>
              </a:spcBef>
              <a:spcAft>
                <a:spcPts val="0"/>
              </a:spcAft>
              <a:buNone/>
            </a:pPr>
            <a:r>
              <a:rPr lang="en-US" sz="1800">
                <a:solidFill>
                  <a:schemeClr val="dk1"/>
                </a:solidFill>
              </a:rPr>
              <a:t>([PACl] = 3 mg/L in system, [HA] = 25 mg/L in system)</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Observations:</a:t>
            </a:r>
            <a:endParaRPr sz="1800">
              <a:solidFill>
                <a:schemeClr val="dk1"/>
              </a:solidFill>
            </a:endParaRPr>
          </a:p>
          <a:p>
            <a:pPr indent="0" lvl="0" marL="0" rtl="0" algn="l">
              <a:spcBef>
                <a:spcPts val="0"/>
              </a:spcBef>
              <a:spcAft>
                <a:spcPts val="0"/>
              </a:spcAft>
              <a:buClr>
                <a:srgbClr val="000000"/>
              </a:buClr>
              <a:buSzPts val="1100"/>
              <a:buFont typeface="Arial"/>
              <a:buNone/>
            </a:pPr>
            <a:r>
              <a:rPr lang="en-US" sz="1800">
                <a:solidFill>
                  <a:schemeClr val="dk1"/>
                </a:solidFill>
              </a:rPr>
              <a:t>Effluent </a:t>
            </a:r>
            <a:r>
              <a:rPr lang="en-US" sz="1800"/>
              <a:t>NTU increased and then began to flatten out</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txBox="1"/>
          <p:nvPr/>
        </p:nvSpPr>
        <p:spPr>
          <a:xfrm>
            <a:off x="108725" y="261825"/>
            <a:ext cx="7664700" cy="622500"/>
          </a:xfrm>
          <a:prstGeom prst="rect">
            <a:avLst/>
          </a:prstGeom>
          <a:noFill/>
          <a:ln>
            <a:noFill/>
          </a:ln>
        </p:spPr>
        <p:txBody>
          <a:bodyPr anchorCtr="0" anchor="b" bIns="121875" lIns="121875" spcFirstLastPara="1" rIns="121875" wrap="square" tIns="121875">
            <a:noAutofit/>
          </a:bodyPr>
          <a:lstStyle/>
          <a:p>
            <a:pPr indent="0" lvl="0" marL="0" rtl="0" algn="l">
              <a:lnSpc>
                <a:spcPct val="90000"/>
              </a:lnSpc>
              <a:spcBef>
                <a:spcPts val="0"/>
              </a:spcBef>
              <a:spcAft>
                <a:spcPts val="0"/>
              </a:spcAft>
              <a:buClr>
                <a:schemeClr val="dk1"/>
              </a:buClr>
              <a:buFont typeface="Arial"/>
              <a:buNone/>
            </a:pPr>
            <a:r>
              <a:rPr lang="en-US" sz="4000">
                <a:solidFill>
                  <a:srgbClr val="0B68FF"/>
                </a:solidFill>
              </a:rPr>
              <a:t>Current Work</a:t>
            </a:r>
            <a:endParaRPr b="0" i="0" sz="4000" u="none" cap="none" strike="noStrike">
              <a:solidFill>
                <a:srgbClr val="0B68FF"/>
              </a:solidFill>
              <a:latin typeface="Arial"/>
              <a:ea typeface="Arial"/>
              <a:cs typeface="Arial"/>
              <a:sym typeface="Arial"/>
            </a:endParaRPr>
          </a:p>
        </p:txBody>
      </p:sp>
      <p:pic>
        <p:nvPicPr>
          <p:cNvPr id="225" name="Google Shape;225;p25"/>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pic>
        <p:nvPicPr>
          <p:cNvPr id="226" name="Google Shape;226;p25"/>
          <p:cNvPicPr preferRelativeResize="0"/>
          <p:nvPr/>
        </p:nvPicPr>
        <p:blipFill rotWithShape="1">
          <a:blip r:embed="rId4">
            <a:alphaModFix/>
          </a:blip>
          <a:srcRect b="18833" l="7776" r="7785" t="44202"/>
          <a:stretch/>
        </p:blipFill>
        <p:spPr>
          <a:xfrm>
            <a:off x="326375" y="1043500"/>
            <a:ext cx="5792510" cy="3381205"/>
          </a:xfrm>
          <a:prstGeom prst="rect">
            <a:avLst/>
          </a:prstGeom>
          <a:noFill/>
          <a:ln>
            <a:noFill/>
          </a:ln>
        </p:spPr>
      </p:pic>
      <p:sp>
        <p:nvSpPr>
          <p:cNvPr id="227" name="Google Shape;227;p25"/>
          <p:cNvSpPr txBox="1"/>
          <p:nvPr/>
        </p:nvSpPr>
        <p:spPr>
          <a:xfrm>
            <a:off x="3605975" y="4763400"/>
            <a:ext cx="5538000" cy="380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Dissolved Organic Matter | Research | </a:t>
            </a:r>
            <a:r>
              <a:rPr b="1" lang="en-US" sz="1000">
                <a:solidFill>
                  <a:srgbClr val="7F7F7F"/>
                </a:solidFill>
              </a:rPr>
              <a:t>Symposium Presentation Fall 2023 | Page 13</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sp>
        <p:nvSpPr>
          <p:cNvPr id="228" name="Google Shape;228;p25"/>
          <p:cNvSpPr txBox="1"/>
          <p:nvPr/>
        </p:nvSpPr>
        <p:spPr>
          <a:xfrm>
            <a:off x="227975" y="4424688"/>
            <a:ext cx="7153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10. ProCoDA graph of the influent and effluent turbidites with a 3 mm/s upflow velocity in sedimentation tank</a:t>
            </a:r>
            <a:endParaRPr sz="1000"/>
          </a:p>
        </p:txBody>
      </p:sp>
      <p:sp>
        <p:nvSpPr>
          <p:cNvPr id="229" name="Google Shape;229;p25"/>
          <p:cNvSpPr txBox="1"/>
          <p:nvPr/>
        </p:nvSpPr>
        <p:spPr>
          <a:xfrm>
            <a:off x="6304350" y="1103700"/>
            <a:ext cx="2609100" cy="29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Trial 3: 3 mm/s upflow velocity (~ 50 mins)</a:t>
            </a:r>
            <a:endParaRPr sz="1800"/>
          </a:p>
          <a:p>
            <a:pPr indent="0" lvl="0" marL="0" rtl="0" algn="l">
              <a:spcBef>
                <a:spcPts val="0"/>
              </a:spcBef>
              <a:spcAft>
                <a:spcPts val="0"/>
              </a:spcAft>
              <a:buNone/>
            </a:pPr>
            <a:r>
              <a:rPr lang="en-US" sz="1800">
                <a:solidFill>
                  <a:schemeClr val="dk1"/>
                </a:solidFill>
              </a:rPr>
              <a:t>([PACl] = 2 mg/L in system, [HA] = 25 mg/L in system)</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Observations:</a:t>
            </a:r>
            <a:endParaRPr sz="1800">
              <a:solidFill>
                <a:schemeClr val="dk1"/>
              </a:solidFill>
            </a:endParaRPr>
          </a:p>
          <a:p>
            <a:pPr indent="0" lvl="0" marL="0" rtl="0" algn="l">
              <a:spcBef>
                <a:spcPts val="0"/>
              </a:spcBef>
              <a:spcAft>
                <a:spcPts val="0"/>
              </a:spcAft>
              <a:buNone/>
            </a:pPr>
            <a:r>
              <a:rPr lang="en-US" sz="1800"/>
              <a:t>Effluent </a:t>
            </a:r>
            <a:r>
              <a:rPr lang="en-US" sz="1800"/>
              <a:t>NTU is closer to the influent NTU</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nvSpPr>
        <p:spPr>
          <a:xfrm>
            <a:off x="108725" y="261825"/>
            <a:ext cx="7664700" cy="622500"/>
          </a:xfrm>
          <a:prstGeom prst="rect">
            <a:avLst/>
          </a:prstGeom>
          <a:noFill/>
          <a:ln>
            <a:noFill/>
          </a:ln>
        </p:spPr>
        <p:txBody>
          <a:bodyPr anchorCtr="0" anchor="b" bIns="121875" lIns="121875" spcFirstLastPara="1" rIns="121875" wrap="square" tIns="121875">
            <a:noAutofit/>
          </a:bodyPr>
          <a:lstStyle/>
          <a:p>
            <a:pPr indent="0" lvl="0" marL="0" rtl="0" algn="l">
              <a:lnSpc>
                <a:spcPct val="90000"/>
              </a:lnSpc>
              <a:spcBef>
                <a:spcPts val="0"/>
              </a:spcBef>
              <a:spcAft>
                <a:spcPts val="0"/>
              </a:spcAft>
              <a:buClr>
                <a:schemeClr val="dk1"/>
              </a:buClr>
              <a:buFont typeface="Arial"/>
              <a:buNone/>
            </a:pPr>
            <a:r>
              <a:rPr lang="en-US" sz="4000">
                <a:solidFill>
                  <a:srgbClr val="0B68FF"/>
                </a:solidFill>
              </a:rPr>
              <a:t>Current Work</a:t>
            </a:r>
            <a:endParaRPr b="0" i="0" sz="4000" u="none" cap="none" strike="noStrike">
              <a:solidFill>
                <a:srgbClr val="0B68FF"/>
              </a:solidFill>
              <a:latin typeface="Arial"/>
              <a:ea typeface="Arial"/>
              <a:cs typeface="Arial"/>
              <a:sym typeface="Arial"/>
            </a:endParaRPr>
          </a:p>
        </p:txBody>
      </p:sp>
      <p:pic>
        <p:nvPicPr>
          <p:cNvPr id="235" name="Google Shape;235;p26"/>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pic>
        <p:nvPicPr>
          <p:cNvPr id="236" name="Google Shape;236;p26"/>
          <p:cNvPicPr preferRelativeResize="0"/>
          <p:nvPr/>
        </p:nvPicPr>
        <p:blipFill rotWithShape="1">
          <a:blip r:embed="rId4">
            <a:alphaModFix/>
          </a:blip>
          <a:srcRect b="8384" l="8427" r="3783" t="51418"/>
          <a:stretch/>
        </p:blipFill>
        <p:spPr>
          <a:xfrm>
            <a:off x="265825" y="884325"/>
            <a:ext cx="5538002" cy="3381054"/>
          </a:xfrm>
          <a:prstGeom prst="rect">
            <a:avLst/>
          </a:prstGeom>
          <a:noFill/>
          <a:ln>
            <a:noFill/>
          </a:ln>
        </p:spPr>
      </p:pic>
      <p:sp>
        <p:nvSpPr>
          <p:cNvPr id="237" name="Google Shape;237;p26"/>
          <p:cNvSpPr txBox="1"/>
          <p:nvPr/>
        </p:nvSpPr>
        <p:spPr>
          <a:xfrm>
            <a:off x="3605975" y="4763400"/>
            <a:ext cx="5538000" cy="380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Dissolved Organic Matter | Research | </a:t>
            </a:r>
            <a:r>
              <a:rPr b="1" lang="en-US" sz="1000">
                <a:solidFill>
                  <a:srgbClr val="7F7F7F"/>
                </a:solidFill>
              </a:rPr>
              <a:t>Symposium Presentation Fall 2023 | Page 14</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sp>
        <p:nvSpPr>
          <p:cNvPr id="238" name="Google Shape;238;p26"/>
          <p:cNvSpPr txBox="1"/>
          <p:nvPr/>
        </p:nvSpPr>
        <p:spPr>
          <a:xfrm>
            <a:off x="265825" y="4369313"/>
            <a:ext cx="7153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11. ProCoDA graph of the influent and effluent turbidites with a 3.5 mm/s upflow velocity in sedimentation tank</a:t>
            </a:r>
            <a:endParaRPr sz="1000"/>
          </a:p>
        </p:txBody>
      </p:sp>
      <p:sp>
        <p:nvSpPr>
          <p:cNvPr id="239" name="Google Shape;239;p26"/>
          <p:cNvSpPr txBox="1"/>
          <p:nvPr/>
        </p:nvSpPr>
        <p:spPr>
          <a:xfrm>
            <a:off x="6022025" y="1103688"/>
            <a:ext cx="2609100" cy="29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Trial 4: 3.5 mm/s upflow velocity (~ 84 mins)</a:t>
            </a:r>
            <a:endParaRPr sz="1800"/>
          </a:p>
          <a:p>
            <a:pPr indent="0" lvl="0" marL="0" rtl="0" algn="l">
              <a:spcBef>
                <a:spcPts val="0"/>
              </a:spcBef>
              <a:spcAft>
                <a:spcPts val="0"/>
              </a:spcAft>
              <a:buNone/>
            </a:pPr>
            <a:r>
              <a:rPr lang="en-US" sz="1800">
                <a:solidFill>
                  <a:schemeClr val="dk1"/>
                </a:solidFill>
              </a:rPr>
              <a:t>([PACl] = 2 mg/L in system, [HA] = 25 mg/L in system)</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Observations:</a:t>
            </a:r>
            <a:endParaRPr sz="1800">
              <a:solidFill>
                <a:schemeClr val="dk1"/>
              </a:solidFill>
            </a:endParaRPr>
          </a:p>
          <a:p>
            <a:pPr indent="0" lvl="0" marL="0" rtl="0" algn="l">
              <a:spcBef>
                <a:spcPts val="0"/>
              </a:spcBef>
              <a:spcAft>
                <a:spcPts val="0"/>
              </a:spcAft>
              <a:buNone/>
            </a:pPr>
            <a:r>
              <a:rPr lang="en-US" sz="1800"/>
              <a:t>Effluent NTU eventually became higher than the influent NTU</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nvSpPr>
        <p:spPr>
          <a:xfrm>
            <a:off x="108725" y="261825"/>
            <a:ext cx="7664700" cy="622500"/>
          </a:xfrm>
          <a:prstGeom prst="rect">
            <a:avLst/>
          </a:prstGeom>
          <a:noFill/>
          <a:ln>
            <a:noFill/>
          </a:ln>
        </p:spPr>
        <p:txBody>
          <a:bodyPr anchorCtr="0" anchor="b" bIns="121875" lIns="121875" spcFirstLastPara="1" rIns="121875" wrap="square" tIns="121875">
            <a:noAutofit/>
          </a:bodyPr>
          <a:lstStyle/>
          <a:p>
            <a:pPr indent="0" lvl="0" marL="0" rtl="0" algn="l">
              <a:lnSpc>
                <a:spcPct val="90000"/>
              </a:lnSpc>
              <a:spcBef>
                <a:spcPts val="0"/>
              </a:spcBef>
              <a:spcAft>
                <a:spcPts val="0"/>
              </a:spcAft>
              <a:buClr>
                <a:schemeClr val="dk1"/>
              </a:buClr>
              <a:buFont typeface="Arial"/>
              <a:buNone/>
            </a:pPr>
            <a:r>
              <a:rPr lang="en-US" sz="4000">
                <a:solidFill>
                  <a:srgbClr val="0B68FF"/>
                </a:solidFill>
              </a:rPr>
              <a:t>Current Work</a:t>
            </a:r>
            <a:endParaRPr b="0" i="0" sz="4000" u="none" cap="none" strike="noStrike">
              <a:solidFill>
                <a:srgbClr val="0B68FF"/>
              </a:solidFill>
              <a:latin typeface="Arial"/>
              <a:ea typeface="Arial"/>
              <a:cs typeface="Arial"/>
              <a:sym typeface="Arial"/>
            </a:endParaRPr>
          </a:p>
        </p:txBody>
      </p:sp>
      <p:pic>
        <p:nvPicPr>
          <p:cNvPr id="245" name="Google Shape;245;p27"/>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
        <p:nvSpPr>
          <p:cNvPr id="246" name="Google Shape;246;p27"/>
          <p:cNvSpPr txBox="1"/>
          <p:nvPr/>
        </p:nvSpPr>
        <p:spPr>
          <a:xfrm>
            <a:off x="3605975" y="4763400"/>
            <a:ext cx="5538000" cy="380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Dissolved Organic Matter | Research | </a:t>
            </a:r>
            <a:r>
              <a:rPr b="1" lang="en-US" sz="1000">
                <a:solidFill>
                  <a:srgbClr val="7F7F7F"/>
                </a:solidFill>
              </a:rPr>
              <a:t>Symposium Presentation Fall 2023 | Page 15</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sp>
        <p:nvSpPr>
          <p:cNvPr id="247" name="Google Shape;247;p27"/>
          <p:cNvSpPr txBox="1"/>
          <p:nvPr/>
        </p:nvSpPr>
        <p:spPr>
          <a:xfrm>
            <a:off x="265825" y="4178525"/>
            <a:ext cx="7153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12. ProCoDA graph of the influent and effluent turbidites with a 3.5 mm/s upflow velocity in sedimentation tank</a:t>
            </a:r>
            <a:endParaRPr sz="1000"/>
          </a:p>
        </p:txBody>
      </p:sp>
      <p:pic>
        <p:nvPicPr>
          <p:cNvPr id="248" name="Google Shape;248;p27"/>
          <p:cNvPicPr preferRelativeResize="0"/>
          <p:nvPr/>
        </p:nvPicPr>
        <p:blipFill rotWithShape="1">
          <a:blip r:embed="rId4">
            <a:alphaModFix/>
          </a:blip>
          <a:srcRect b="0" l="9241" r="5193" t="37237"/>
          <a:stretch/>
        </p:blipFill>
        <p:spPr>
          <a:xfrm>
            <a:off x="318575" y="1022725"/>
            <a:ext cx="5631454" cy="3097899"/>
          </a:xfrm>
          <a:prstGeom prst="rect">
            <a:avLst/>
          </a:prstGeom>
          <a:noFill/>
          <a:ln>
            <a:noFill/>
          </a:ln>
        </p:spPr>
      </p:pic>
      <p:sp>
        <p:nvSpPr>
          <p:cNvPr id="249" name="Google Shape;249;p27"/>
          <p:cNvSpPr txBox="1"/>
          <p:nvPr/>
        </p:nvSpPr>
        <p:spPr>
          <a:xfrm>
            <a:off x="6063900" y="1063363"/>
            <a:ext cx="2801700" cy="29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Trial 5: 3.25 mm/s upflow velocity (~ 84 mins)</a:t>
            </a:r>
            <a:endParaRPr sz="1800"/>
          </a:p>
          <a:p>
            <a:pPr indent="0" lvl="0" marL="0" rtl="0" algn="l">
              <a:spcBef>
                <a:spcPts val="0"/>
              </a:spcBef>
              <a:spcAft>
                <a:spcPts val="0"/>
              </a:spcAft>
              <a:buNone/>
            </a:pPr>
            <a:r>
              <a:rPr lang="en-US" sz="1800">
                <a:solidFill>
                  <a:schemeClr val="dk1"/>
                </a:solidFill>
              </a:rPr>
              <a:t>([PACl] = 2 mg/L in system, [HA] = 25 mg/L in system)</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Observations:</a:t>
            </a:r>
            <a:endParaRPr sz="1800">
              <a:solidFill>
                <a:schemeClr val="dk1"/>
              </a:solidFill>
            </a:endParaRPr>
          </a:p>
          <a:p>
            <a:pPr indent="0" lvl="0" marL="0" rtl="0" algn="l">
              <a:spcBef>
                <a:spcPts val="0"/>
              </a:spcBef>
              <a:spcAft>
                <a:spcPts val="0"/>
              </a:spcAft>
              <a:buNone/>
            </a:pPr>
            <a:r>
              <a:rPr lang="en-US" sz="1800"/>
              <a:t>Effluent NTU is now slightly higher than the influent NTU</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8"/>
          <p:cNvSpPr txBox="1"/>
          <p:nvPr/>
        </p:nvSpPr>
        <p:spPr>
          <a:xfrm>
            <a:off x="108725" y="261825"/>
            <a:ext cx="76647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Result and Analysis</a:t>
            </a:r>
            <a:endParaRPr b="0" i="0" sz="4000" u="none" cap="none" strike="noStrike">
              <a:solidFill>
                <a:srgbClr val="0B68FF"/>
              </a:solidFill>
              <a:latin typeface="Arial"/>
              <a:ea typeface="Arial"/>
              <a:cs typeface="Arial"/>
              <a:sym typeface="Arial"/>
            </a:endParaRPr>
          </a:p>
        </p:txBody>
      </p:sp>
      <p:pic>
        <p:nvPicPr>
          <p:cNvPr id="255" name="Google Shape;255;p28"/>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
        <p:nvSpPr>
          <p:cNvPr id="256" name="Google Shape;256;p28"/>
          <p:cNvSpPr txBox="1"/>
          <p:nvPr/>
        </p:nvSpPr>
        <p:spPr>
          <a:xfrm>
            <a:off x="328950" y="4124700"/>
            <a:ext cx="7730100" cy="5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The influent and effluent readings gets closer together as upward velocity increases</a:t>
            </a:r>
            <a:endParaRPr>
              <a:solidFill>
                <a:schemeClr val="dk1"/>
              </a:solidFill>
            </a:endParaRPr>
          </a:p>
          <a:p>
            <a:pPr indent="0" lvl="0" marL="0" rtl="0" algn="l">
              <a:spcBef>
                <a:spcPts val="0"/>
              </a:spcBef>
              <a:spcAft>
                <a:spcPts val="0"/>
              </a:spcAft>
              <a:buNone/>
            </a:pPr>
            <a:r>
              <a:rPr lang="en-US">
                <a:solidFill>
                  <a:schemeClr val="dk1"/>
                </a:solidFill>
              </a:rPr>
              <a:t>=&gt; 3.25 mm/s upward velocity yields closest turbidity readings for influent and effluent.</a:t>
            </a:r>
            <a:endParaRPr>
              <a:solidFill>
                <a:schemeClr val="dk1"/>
              </a:solidFill>
            </a:endParaRPr>
          </a:p>
        </p:txBody>
      </p:sp>
      <p:pic>
        <p:nvPicPr>
          <p:cNvPr id="257" name="Google Shape;257;p28"/>
          <p:cNvPicPr preferRelativeResize="0"/>
          <p:nvPr/>
        </p:nvPicPr>
        <p:blipFill>
          <a:blip r:embed="rId4">
            <a:alphaModFix/>
          </a:blip>
          <a:stretch>
            <a:fillRect/>
          </a:stretch>
        </p:blipFill>
        <p:spPr>
          <a:xfrm>
            <a:off x="4050500" y="942424"/>
            <a:ext cx="4348525" cy="2899175"/>
          </a:xfrm>
          <a:prstGeom prst="rect">
            <a:avLst/>
          </a:prstGeom>
          <a:noFill/>
          <a:ln>
            <a:noFill/>
          </a:ln>
        </p:spPr>
      </p:pic>
      <p:graphicFrame>
        <p:nvGraphicFramePr>
          <p:cNvPr id="258" name="Google Shape;258;p28"/>
          <p:cNvGraphicFramePr/>
          <p:nvPr/>
        </p:nvGraphicFramePr>
        <p:xfrm>
          <a:off x="454550" y="966588"/>
          <a:ext cx="3000000" cy="3000000"/>
        </p:xfrm>
        <a:graphic>
          <a:graphicData uri="http://schemas.openxmlformats.org/drawingml/2006/table">
            <a:tbl>
              <a:tblPr>
                <a:noFill/>
                <a:tableStyleId>{08E00963-1482-4E00-899C-230924BD5FBA}</a:tableStyleId>
              </a:tblPr>
              <a:tblGrid>
                <a:gridCol w="1065100"/>
                <a:gridCol w="942150"/>
                <a:gridCol w="1080300"/>
              </a:tblGrid>
              <a:tr h="550425">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Upflow Velocity (mm/s)</a:t>
                      </a:r>
                      <a:endParaRPr b="1"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Influent </a:t>
                      </a:r>
                      <a:endParaRPr b="1" sz="1200">
                        <a:latin typeface="Calibri"/>
                        <a:ea typeface="Calibri"/>
                        <a:cs typeface="Calibri"/>
                        <a:sym typeface="Calibri"/>
                      </a:endParaRPr>
                    </a:p>
                    <a:p>
                      <a:pPr indent="0" lvl="0" marL="0" rtl="0" algn="ctr">
                        <a:lnSpc>
                          <a:spcPct val="115000"/>
                        </a:lnSpc>
                        <a:spcBef>
                          <a:spcPts val="0"/>
                        </a:spcBef>
                        <a:spcAft>
                          <a:spcPts val="0"/>
                        </a:spcAft>
                        <a:buNone/>
                      </a:pPr>
                      <a:r>
                        <a:rPr b="1" lang="en-US" sz="1200">
                          <a:latin typeface="Calibri"/>
                          <a:ea typeface="Calibri"/>
                          <a:cs typeface="Calibri"/>
                          <a:sym typeface="Calibri"/>
                        </a:rPr>
                        <a:t>(NTU)</a:t>
                      </a:r>
                      <a:endParaRPr b="1"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Effluent </a:t>
                      </a:r>
                      <a:endParaRPr b="1" sz="1200">
                        <a:latin typeface="Calibri"/>
                        <a:ea typeface="Calibri"/>
                        <a:cs typeface="Calibri"/>
                        <a:sym typeface="Calibri"/>
                      </a:endParaRPr>
                    </a:p>
                    <a:p>
                      <a:pPr indent="0" lvl="0" marL="0" rtl="0" algn="ctr">
                        <a:lnSpc>
                          <a:spcPct val="115000"/>
                        </a:lnSpc>
                        <a:spcBef>
                          <a:spcPts val="0"/>
                        </a:spcBef>
                        <a:spcAft>
                          <a:spcPts val="0"/>
                        </a:spcAft>
                        <a:buNone/>
                      </a:pPr>
                      <a:r>
                        <a:rPr b="1" lang="en-US" sz="1200">
                          <a:latin typeface="Calibri"/>
                          <a:ea typeface="Calibri"/>
                          <a:cs typeface="Calibri"/>
                          <a:sym typeface="Calibri"/>
                        </a:rPr>
                        <a:t>(NTU)</a:t>
                      </a:r>
                      <a:endParaRPr b="1"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28625">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1.5</a:t>
                      </a:r>
                      <a:endParaRPr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6.33</a:t>
                      </a:r>
                      <a:endParaRPr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0.83</a:t>
                      </a:r>
                      <a:endParaRPr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28625">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2</a:t>
                      </a:r>
                      <a:endParaRPr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5.99</a:t>
                      </a:r>
                      <a:endParaRPr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3.92</a:t>
                      </a:r>
                      <a:endParaRPr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28625">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2.5</a:t>
                      </a:r>
                      <a:endParaRPr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5.69</a:t>
                      </a:r>
                      <a:endParaRPr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4.75</a:t>
                      </a:r>
                      <a:endParaRPr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28625">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3</a:t>
                      </a:r>
                      <a:endParaRPr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5.75</a:t>
                      </a:r>
                      <a:endParaRPr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5.68</a:t>
                      </a:r>
                      <a:endParaRPr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28625">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3.15</a:t>
                      </a:r>
                      <a:endParaRPr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5.57</a:t>
                      </a:r>
                      <a:endParaRPr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5.65</a:t>
                      </a:r>
                      <a:endParaRPr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28625">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3.25</a:t>
                      </a:r>
                      <a:endParaRPr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5.64</a:t>
                      </a:r>
                      <a:endParaRPr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5.58</a:t>
                      </a:r>
                      <a:endParaRPr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28625">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3.5</a:t>
                      </a:r>
                      <a:endParaRPr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5.53</a:t>
                      </a:r>
                      <a:endParaRPr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5.8</a:t>
                      </a:r>
                      <a:endParaRPr sz="1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
        <p:nvSpPr>
          <p:cNvPr id="259" name="Google Shape;259;p28"/>
          <p:cNvSpPr txBox="1"/>
          <p:nvPr/>
        </p:nvSpPr>
        <p:spPr>
          <a:xfrm>
            <a:off x="3605975" y="4763400"/>
            <a:ext cx="5538000" cy="380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Dissolved Organic Matter | Research | </a:t>
            </a:r>
            <a:r>
              <a:rPr b="1" lang="en-US" sz="1000">
                <a:solidFill>
                  <a:srgbClr val="7F7F7F"/>
                </a:solidFill>
              </a:rPr>
              <a:t>Symposium Presentation Fall 2023 | Page 16</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sp>
        <p:nvSpPr>
          <p:cNvPr id="260" name="Google Shape;260;p28"/>
          <p:cNvSpPr txBox="1"/>
          <p:nvPr/>
        </p:nvSpPr>
        <p:spPr>
          <a:xfrm>
            <a:off x="364175" y="3841575"/>
            <a:ext cx="3381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Table 1: Summary of the upflow velocities and</a:t>
            </a:r>
            <a:r>
              <a:rPr lang="en-US" sz="1000"/>
              <a:t> turbidites</a:t>
            </a:r>
            <a:endParaRPr sz="1000"/>
          </a:p>
        </p:txBody>
      </p:sp>
      <p:sp>
        <p:nvSpPr>
          <p:cNvPr id="261" name="Google Shape;261;p28"/>
          <p:cNvSpPr txBox="1"/>
          <p:nvPr/>
        </p:nvSpPr>
        <p:spPr>
          <a:xfrm>
            <a:off x="4050500" y="3841575"/>
            <a:ext cx="4842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13.  Graph of upward velocities vs change in effluent and influent </a:t>
            </a:r>
            <a:r>
              <a:rPr lang="en-US" sz="1000"/>
              <a:t>turbidites</a:t>
            </a:r>
            <a:r>
              <a:rPr lang="en-US" sz="1000"/>
              <a:t> </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9"/>
          <p:cNvSpPr txBox="1"/>
          <p:nvPr/>
        </p:nvSpPr>
        <p:spPr>
          <a:xfrm>
            <a:off x="108725" y="261826"/>
            <a:ext cx="6735900" cy="5931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F</a:t>
            </a:r>
            <a:r>
              <a:rPr lang="en-US" sz="4000">
                <a:solidFill>
                  <a:srgbClr val="0B68FF"/>
                </a:solidFill>
              </a:rPr>
              <a:t>uture Work</a:t>
            </a:r>
            <a:endParaRPr b="0" i="0" sz="4000" u="none" cap="none" strike="noStrike">
              <a:solidFill>
                <a:srgbClr val="0B68FF"/>
              </a:solidFill>
              <a:latin typeface="Arial"/>
              <a:ea typeface="Arial"/>
              <a:cs typeface="Arial"/>
              <a:sym typeface="Arial"/>
            </a:endParaRPr>
          </a:p>
        </p:txBody>
      </p:sp>
      <p:sp>
        <p:nvSpPr>
          <p:cNvPr id="267" name="Google Shape;267;p29"/>
          <p:cNvSpPr txBox="1"/>
          <p:nvPr/>
        </p:nvSpPr>
        <p:spPr>
          <a:xfrm>
            <a:off x="3727650" y="4763400"/>
            <a:ext cx="5416200" cy="380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Dissolved Organic Matter | Research | </a:t>
            </a:r>
            <a:r>
              <a:rPr b="1" lang="en-US" sz="1000">
                <a:solidFill>
                  <a:srgbClr val="7F7F7F"/>
                </a:solidFill>
              </a:rPr>
              <a:t>Symposium Presentation Fall 2023 | Page 17</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id="268" name="Google Shape;268;p29"/>
          <p:cNvPicPr preferRelativeResize="0"/>
          <p:nvPr/>
        </p:nvPicPr>
        <p:blipFill rotWithShape="1">
          <a:blip r:embed="rId3">
            <a:alphaModFix/>
          </a:blip>
          <a:srcRect b="0" l="0" r="0" t="0"/>
          <a:stretch/>
        </p:blipFill>
        <p:spPr>
          <a:xfrm>
            <a:off x="7196613" y="76300"/>
            <a:ext cx="1869625" cy="593200"/>
          </a:xfrm>
          <a:prstGeom prst="rect">
            <a:avLst/>
          </a:prstGeom>
          <a:noFill/>
          <a:ln>
            <a:noFill/>
          </a:ln>
        </p:spPr>
      </p:pic>
      <p:sp>
        <p:nvSpPr>
          <p:cNvPr id="269" name="Google Shape;269;p29"/>
          <p:cNvSpPr txBox="1"/>
          <p:nvPr/>
        </p:nvSpPr>
        <p:spPr>
          <a:xfrm>
            <a:off x="465650" y="1109050"/>
            <a:ext cx="8524500" cy="3193800"/>
          </a:xfrm>
          <a:prstGeom prst="rect">
            <a:avLst/>
          </a:prstGeom>
          <a:noFill/>
          <a:ln>
            <a:noFill/>
          </a:ln>
        </p:spPr>
        <p:txBody>
          <a:bodyPr anchorCtr="0" anchor="t" bIns="91425" lIns="91425" spcFirstLastPara="1" rIns="91425" wrap="square" tIns="91425">
            <a:spAutoFit/>
          </a:bodyPr>
          <a:lstStyle/>
          <a:p>
            <a:pPr indent="-374650" lvl="0" marL="457200" rtl="0" algn="l">
              <a:lnSpc>
                <a:spcPct val="150000"/>
              </a:lnSpc>
              <a:spcBef>
                <a:spcPts val="0"/>
              </a:spcBef>
              <a:spcAft>
                <a:spcPts val="0"/>
              </a:spcAft>
              <a:buClr>
                <a:schemeClr val="dk1"/>
              </a:buClr>
              <a:buSzPts val="2300"/>
              <a:buAutoNum type="arabicParenR"/>
            </a:pPr>
            <a:r>
              <a:rPr lang="en-US" sz="2300">
                <a:solidFill>
                  <a:schemeClr val="dk1"/>
                </a:solidFill>
              </a:rPr>
              <a:t>Conduct experiments involving the incremental addition of clay in an arithmetic progression</a:t>
            </a:r>
            <a:endParaRPr sz="2300">
              <a:solidFill>
                <a:schemeClr val="dk1"/>
              </a:solidFill>
            </a:endParaRPr>
          </a:p>
          <a:p>
            <a:pPr indent="-374650" lvl="1" marL="914400" rtl="0" algn="l">
              <a:lnSpc>
                <a:spcPct val="150000"/>
              </a:lnSpc>
              <a:spcBef>
                <a:spcPts val="0"/>
              </a:spcBef>
              <a:spcAft>
                <a:spcPts val="0"/>
              </a:spcAft>
              <a:buClr>
                <a:schemeClr val="dk1"/>
              </a:buClr>
              <a:buSzPts val="2300"/>
              <a:buAutoNum type="alphaLcParenR"/>
            </a:pPr>
            <a:r>
              <a:rPr lang="en-US" sz="2300">
                <a:solidFill>
                  <a:schemeClr val="dk1"/>
                </a:solidFill>
              </a:rPr>
              <a:t>Create new ProCoDA file to achieve this</a:t>
            </a:r>
            <a:endParaRPr sz="2300">
              <a:solidFill>
                <a:schemeClr val="dk1"/>
              </a:solidFill>
            </a:endParaRPr>
          </a:p>
          <a:p>
            <a:pPr indent="-374650" lvl="0" marL="457200" rtl="0" algn="l">
              <a:lnSpc>
                <a:spcPct val="150000"/>
              </a:lnSpc>
              <a:spcBef>
                <a:spcPts val="0"/>
              </a:spcBef>
              <a:spcAft>
                <a:spcPts val="0"/>
              </a:spcAft>
              <a:buClr>
                <a:schemeClr val="dk1"/>
              </a:buClr>
              <a:buSzPts val="2300"/>
              <a:buAutoNum type="arabicParenR"/>
            </a:pPr>
            <a:r>
              <a:rPr lang="en-US" sz="2300">
                <a:solidFill>
                  <a:schemeClr val="dk1"/>
                </a:solidFill>
              </a:rPr>
              <a:t>Rigorously check datalogs to create Turbidity vs. Time graphs with Excel</a:t>
            </a:r>
            <a:endParaRPr sz="2300">
              <a:solidFill>
                <a:schemeClr val="dk1"/>
              </a:solidFill>
            </a:endParaRPr>
          </a:p>
          <a:p>
            <a:pPr indent="-374650" lvl="0" marL="457200" rtl="0" algn="l">
              <a:lnSpc>
                <a:spcPct val="150000"/>
              </a:lnSpc>
              <a:spcBef>
                <a:spcPts val="0"/>
              </a:spcBef>
              <a:spcAft>
                <a:spcPts val="0"/>
              </a:spcAft>
              <a:buClr>
                <a:schemeClr val="dk1"/>
              </a:buClr>
              <a:buSzPts val="2300"/>
              <a:buAutoNum type="arabicParenR"/>
            </a:pPr>
            <a:r>
              <a:rPr lang="en-US" sz="2300">
                <a:solidFill>
                  <a:schemeClr val="dk1"/>
                </a:solidFill>
              </a:rPr>
              <a:t>Compare results for clay trials with activated carbon trials</a:t>
            </a:r>
            <a:endParaRPr sz="23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0"/>
          <p:cNvSpPr txBox="1"/>
          <p:nvPr/>
        </p:nvSpPr>
        <p:spPr>
          <a:xfrm>
            <a:off x="1759050" y="782925"/>
            <a:ext cx="5625900" cy="2125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4800" u="none" cap="none" strike="noStrike">
                <a:solidFill>
                  <a:srgbClr val="0B68FF"/>
                </a:solidFill>
                <a:latin typeface="Arial"/>
                <a:ea typeface="Arial"/>
                <a:cs typeface="Arial"/>
                <a:sym typeface="Arial"/>
              </a:rPr>
              <a:t>Q</a:t>
            </a:r>
            <a:r>
              <a:rPr lang="en-US" sz="4800">
                <a:solidFill>
                  <a:srgbClr val="0B68FF"/>
                </a:solidFill>
              </a:rPr>
              <a:t>uestions</a:t>
            </a:r>
            <a:endParaRPr sz="4800">
              <a:solidFill>
                <a:srgbClr val="0B68FF"/>
              </a:solidFill>
            </a:endParaRPr>
          </a:p>
          <a:p>
            <a:pPr indent="0" lvl="0" marL="0" marR="0" rtl="0" algn="ctr">
              <a:spcBef>
                <a:spcPts val="0"/>
              </a:spcBef>
              <a:spcAft>
                <a:spcPts val="0"/>
              </a:spcAft>
              <a:buNone/>
            </a:pPr>
            <a:r>
              <a:rPr lang="en-US" sz="4800">
                <a:solidFill>
                  <a:srgbClr val="0B68FF"/>
                </a:solidFill>
              </a:rPr>
              <a:t>and/or</a:t>
            </a:r>
            <a:endParaRPr sz="4800">
              <a:solidFill>
                <a:srgbClr val="0B68FF"/>
              </a:solidFill>
            </a:endParaRPr>
          </a:p>
          <a:p>
            <a:pPr indent="0" lvl="0" marL="0" marR="0" rtl="0" algn="ctr">
              <a:spcBef>
                <a:spcPts val="0"/>
              </a:spcBef>
              <a:spcAft>
                <a:spcPts val="0"/>
              </a:spcAft>
              <a:buNone/>
            </a:pPr>
            <a:r>
              <a:rPr lang="en-US" sz="4800">
                <a:solidFill>
                  <a:srgbClr val="0B68FF"/>
                </a:solidFill>
              </a:rPr>
              <a:t>Recommendations?</a:t>
            </a:r>
            <a:endParaRPr b="0" i="0" sz="4800" u="none" cap="none" strike="noStrike">
              <a:solidFill>
                <a:srgbClr val="0B68FF"/>
              </a:solidFill>
              <a:latin typeface="Arial"/>
              <a:ea typeface="Arial"/>
              <a:cs typeface="Arial"/>
              <a:sym typeface="Arial"/>
            </a:endParaRPr>
          </a:p>
        </p:txBody>
      </p:sp>
      <p:sp>
        <p:nvSpPr>
          <p:cNvPr id="275" name="Google Shape;275;p30"/>
          <p:cNvSpPr txBox="1"/>
          <p:nvPr/>
        </p:nvSpPr>
        <p:spPr>
          <a:xfrm>
            <a:off x="3705525" y="4763400"/>
            <a:ext cx="5438400" cy="380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Dissolved Organic Matter | Research | </a:t>
            </a:r>
            <a:r>
              <a:rPr b="1" lang="en-US" sz="1000">
                <a:solidFill>
                  <a:srgbClr val="7F7F7F"/>
                </a:solidFill>
              </a:rPr>
              <a:t>Symposium Presentation Fall 2023 | Page 18</a:t>
            </a:r>
            <a:endParaRPr b="1" sz="1000">
              <a:solidFill>
                <a:srgbClr val="7F7F7F"/>
              </a:solidFill>
            </a:endParaRPr>
          </a:p>
        </p:txBody>
      </p:sp>
      <p:sp>
        <p:nvSpPr>
          <p:cNvPr id="276" name="Google Shape;276;p30"/>
          <p:cNvSpPr txBox="1"/>
          <p:nvPr/>
        </p:nvSpPr>
        <p:spPr>
          <a:xfrm>
            <a:off x="308700" y="3752875"/>
            <a:ext cx="8526600" cy="412800"/>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Clr>
                <a:schemeClr val="dk1"/>
              </a:buClr>
              <a:buFont typeface="Arial"/>
              <a:buNone/>
            </a:pPr>
            <a:r>
              <a:rPr lang="en-US" sz="1300">
                <a:solidFill>
                  <a:srgbClr val="333333"/>
                </a:solidFill>
              </a:rPr>
              <a:t>Rachel Lai </a:t>
            </a:r>
            <a:r>
              <a:rPr lang="en-US" sz="1300">
                <a:solidFill>
                  <a:srgbClr val="333333"/>
                </a:solidFill>
              </a:rPr>
              <a:t>| rml267</a:t>
            </a:r>
            <a:r>
              <a:rPr lang="en-US" sz="1300">
                <a:solidFill>
                  <a:srgbClr val="333333"/>
                </a:solidFill>
                <a:uFill>
                  <a:noFill/>
                </a:uFill>
                <a:hlinkClick r:id="rId3">
                  <a:extLst>
                    <a:ext uri="{A12FA001-AC4F-418D-AE19-62706E023703}">
                      <ahyp:hlinkClr val="tx"/>
                    </a:ext>
                  </a:extLst>
                </a:hlinkClick>
              </a:rPr>
              <a:t>@cornell.edu</a:t>
            </a:r>
            <a:r>
              <a:rPr lang="en-US" sz="1300">
                <a:solidFill>
                  <a:srgbClr val="333333"/>
                </a:solidFill>
              </a:rPr>
              <a:t> 				Henry Lin | hl777</a:t>
            </a:r>
            <a:r>
              <a:rPr lang="en-US" sz="1300">
                <a:solidFill>
                  <a:srgbClr val="333333"/>
                </a:solidFill>
                <a:uFill>
                  <a:noFill/>
                </a:uFill>
                <a:hlinkClick r:id="rId4">
                  <a:extLst>
                    <a:ext uri="{A12FA001-AC4F-418D-AE19-62706E023703}">
                      <ahyp:hlinkClr val="tx"/>
                    </a:ext>
                  </a:extLst>
                </a:hlinkClick>
              </a:rPr>
              <a:t>@cornell.edu</a:t>
            </a:r>
            <a:r>
              <a:rPr lang="en-US" sz="1300">
                <a:solidFill>
                  <a:srgbClr val="333333"/>
                </a:solidFill>
              </a:rPr>
              <a:t> </a:t>
            </a:r>
            <a:endParaRPr sz="1300">
              <a:solidFill>
                <a:srgbClr val="333333"/>
              </a:solidFill>
            </a:endParaRPr>
          </a:p>
          <a:p>
            <a:pPr indent="457200" lvl="0" marL="457200" rtl="0" algn="l">
              <a:spcBef>
                <a:spcPts val="0"/>
              </a:spcBef>
              <a:spcAft>
                <a:spcPts val="0"/>
              </a:spcAft>
              <a:buClr>
                <a:schemeClr val="dk1"/>
              </a:buClr>
              <a:buFont typeface="Arial"/>
              <a:buNone/>
            </a:pPr>
            <a:r>
              <a:t/>
            </a:r>
            <a:endParaRPr sz="1300">
              <a:solidFill>
                <a:srgbClr val="333333"/>
              </a:solidFill>
            </a:endParaRPr>
          </a:p>
        </p:txBody>
      </p:sp>
      <p:pic>
        <p:nvPicPr>
          <p:cNvPr id="277" name="Google Shape;277;p30"/>
          <p:cNvPicPr preferRelativeResize="0"/>
          <p:nvPr/>
        </p:nvPicPr>
        <p:blipFill rotWithShape="1">
          <a:blip r:embed="rId5">
            <a:alphaModFix/>
          </a:blip>
          <a:srcRect b="0" l="0" r="0" t="0"/>
          <a:stretch/>
        </p:blipFill>
        <p:spPr>
          <a:xfrm>
            <a:off x="7196613" y="76300"/>
            <a:ext cx="1869625" cy="593200"/>
          </a:xfrm>
          <a:prstGeom prst="rect">
            <a:avLst/>
          </a:prstGeom>
          <a:noFill/>
          <a:ln>
            <a:noFill/>
          </a:ln>
        </p:spPr>
      </p:pic>
      <p:sp>
        <p:nvSpPr>
          <p:cNvPr id="278" name="Google Shape;278;p30"/>
          <p:cNvSpPr txBox="1"/>
          <p:nvPr/>
        </p:nvSpPr>
        <p:spPr>
          <a:xfrm>
            <a:off x="308700" y="3367963"/>
            <a:ext cx="7665600" cy="3849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US" sz="1300">
                <a:solidFill>
                  <a:srgbClr val="333333"/>
                </a:solidFill>
              </a:rPr>
              <a:t>Zachary Kwon | </a:t>
            </a:r>
            <a:r>
              <a:rPr lang="en-US" sz="1300">
                <a:solidFill>
                  <a:srgbClr val="333333"/>
                </a:solidFill>
                <a:uFill>
                  <a:noFill/>
                </a:uFill>
                <a:hlinkClick r:id="rId6">
                  <a:extLst>
                    <a:ext uri="{A12FA001-AC4F-418D-AE19-62706E023703}">
                      <ahyp:hlinkClr val="tx"/>
                    </a:ext>
                  </a:extLst>
                </a:hlinkClick>
              </a:rPr>
              <a:t>zk49@cornell.edu</a:t>
            </a:r>
            <a:r>
              <a:rPr lang="en-US" sz="1300">
                <a:solidFill>
                  <a:srgbClr val="333333"/>
                </a:solidFill>
              </a:rPr>
              <a:t> 				Nhi Nguyen | </a:t>
            </a:r>
            <a:r>
              <a:rPr lang="en-US" sz="1300">
                <a:solidFill>
                  <a:srgbClr val="333333"/>
                </a:solidFill>
                <a:uFill>
                  <a:noFill/>
                </a:uFill>
                <a:hlinkClick r:id="rId7">
                  <a:extLst>
                    <a:ext uri="{A12FA001-AC4F-418D-AE19-62706E023703}">
                      <ahyp:hlinkClr val="tx"/>
                    </a:ext>
                  </a:extLst>
                </a:hlinkClick>
              </a:rPr>
              <a:t>npn25@cornell.edu</a:t>
            </a:r>
            <a:endParaRPr sz="1300">
              <a:solidFill>
                <a:srgbClr val="33333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1"/>
          <p:cNvSpPr txBox="1"/>
          <p:nvPr/>
        </p:nvSpPr>
        <p:spPr>
          <a:xfrm>
            <a:off x="1293600" y="1667775"/>
            <a:ext cx="6556800" cy="1459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0">
                <a:solidFill>
                  <a:srgbClr val="0B68FF"/>
                </a:solidFill>
              </a:rPr>
              <a:t>Appendix</a:t>
            </a:r>
            <a:endParaRPr sz="6000">
              <a:solidFill>
                <a:srgbClr val="0B68FF"/>
              </a:solidFill>
            </a:endParaRPr>
          </a:p>
          <a:p>
            <a:pPr indent="0" lvl="0" marL="0" marR="0" rtl="0" algn="ctr">
              <a:spcBef>
                <a:spcPts val="0"/>
              </a:spcBef>
              <a:spcAft>
                <a:spcPts val="0"/>
              </a:spcAft>
              <a:buNone/>
            </a:pPr>
            <a:r>
              <a:rPr lang="en-US" sz="6000">
                <a:solidFill>
                  <a:srgbClr val="0B68FF"/>
                </a:solidFill>
              </a:rPr>
              <a:t>Slides</a:t>
            </a:r>
            <a:endParaRPr b="0" i="0" sz="6000" u="none" cap="none" strike="noStrike">
              <a:solidFill>
                <a:srgbClr val="0B68FF"/>
              </a:solidFill>
              <a:latin typeface="Arial"/>
              <a:ea typeface="Arial"/>
              <a:cs typeface="Arial"/>
              <a:sym typeface="Arial"/>
            </a:endParaRPr>
          </a:p>
        </p:txBody>
      </p:sp>
      <p:sp>
        <p:nvSpPr>
          <p:cNvPr id="284" name="Google Shape;284;p31"/>
          <p:cNvSpPr txBox="1"/>
          <p:nvPr/>
        </p:nvSpPr>
        <p:spPr>
          <a:xfrm>
            <a:off x="3705525" y="4763400"/>
            <a:ext cx="5438400" cy="380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Dissolved Organic Matter | Research | </a:t>
            </a:r>
            <a:r>
              <a:rPr b="1" lang="en-US" sz="1000">
                <a:solidFill>
                  <a:srgbClr val="7F7F7F"/>
                </a:solidFill>
              </a:rPr>
              <a:t>Symposium Presentation Fall 2023 | Page 19</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id="285" name="Google Shape;285;p31"/>
          <p:cNvPicPr preferRelativeResize="0"/>
          <p:nvPr/>
        </p:nvPicPr>
        <p:blipFill rotWithShape="1">
          <a:blip r:embed="rId3">
            <a:alphaModFix/>
          </a:blip>
          <a:srcRect b="0" l="0" r="0" t="0"/>
          <a:stretch/>
        </p:blipFill>
        <p:spPr>
          <a:xfrm>
            <a:off x="7196613" y="76300"/>
            <a:ext cx="1869625" cy="59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nvSpPr>
        <p:spPr>
          <a:xfrm>
            <a:off x="151453" y="298903"/>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Table of Contents</a:t>
            </a:r>
            <a:endParaRPr b="0" i="0" sz="4000" u="none" cap="none" strike="noStrike">
              <a:solidFill>
                <a:srgbClr val="0B68FF"/>
              </a:solidFill>
              <a:latin typeface="Arial"/>
              <a:ea typeface="Arial"/>
              <a:cs typeface="Arial"/>
              <a:sym typeface="Arial"/>
            </a:endParaRPr>
          </a:p>
        </p:txBody>
      </p:sp>
      <p:sp>
        <p:nvSpPr>
          <p:cNvPr id="97" name="Google Shape;97;p14"/>
          <p:cNvSpPr txBox="1"/>
          <p:nvPr/>
        </p:nvSpPr>
        <p:spPr>
          <a:xfrm>
            <a:off x="491925" y="1049050"/>
            <a:ext cx="7540200" cy="37248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SzPts val="2000"/>
              <a:buAutoNum type="arabicPeriod"/>
            </a:pPr>
            <a:r>
              <a:rPr lang="en-US" sz="2000"/>
              <a:t>Goal</a:t>
            </a:r>
            <a:endParaRPr sz="2000"/>
          </a:p>
          <a:p>
            <a:pPr indent="-355600" lvl="0" marL="457200" rtl="0" algn="l">
              <a:lnSpc>
                <a:spcPct val="150000"/>
              </a:lnSpc>
              <a:spcBef>
                <a:spcPts val="0"/>
              </a:spcBef>
              <a:spcAft>
                <a:spcPts val="0"/>
              </a:spcAft>
              <a:buSzPts val="2000"/>
              <a:buAutoNum type="arabicPeriod"/>
            </a:pPr>
            <a:r>
              <a:rPr lang="en-US" sz="2000"/>
              <a:t>Background</a:t>
            </a:r>
            <a:endParaRPr sz="2000"/>
          </a:p>
          <a:p>
            <a:pPr indent="-355600" lvl="1" marL="914400" rtl="0" algn="l">
              <a:lnSpc>
                <a:spcPct val="150000"/>
              </a:lnSpc>
              <a:spcBef>
                <a:spcPts val="0"/>
              </a:spcBef>
              <a:spcAft>
                <a:spcPts val="0"/>
              </a:spcAft>
              <a:buSzPts val="2000"/>
              <a:buAutoNum type="alphaLcPeriod"/>
            </a:pPr>
            <a:r>
              <a:rPr lang="en-US" sz="2000"/>
              <a:t>Relevance to Gracias Plant</a:t>
            </a:r>
            <a:endParaRPr sz="2000"/>
          </a:p>
          <a:p>
            <a:pPr indent="-355600" lvl="0" marL="457200" rtl="0" algn="l">
              <a:lnSpc>
                <a:spcPct val="150000"/>
              </a:lnSpc>
              <a:spcBef>
                <a:spcPts val="0"/>
              </a:spcBef>
              <a:spcAft>
                <a:spcPts val="0"/>
              </a:spcAft>
              <a:buSzPts val="2000"/>
              <a:buAutoNum type="arabicPeriod"/>
            </a:pPr>
            <a:r>
              <a:rPr lang="en-US" sz="2000">
                <a:solidFill>
                  <a:schemeClr val="dk1"/>
                </a:solidFill>
              </a:rPr>
              <a:t>Schematic Drawing</a:t>
            </a:r>
            <a:endParaRPr sz="2000"/>
          </a:p>
          <a:p>
            <a:pPr indent="-355600" lvl="0" marL="457200" rtl="0" algn="l">
              <a:lnSpc>
                <a:spcPct val="150000"/>
              </a:lnSpc>
              <a:spcBef>
                <a:spcPts val="0"/>
              </a:spcBef>
              <a:spcAft>
                <a:spcPts val="0"/>
              </a:spcAft>
              <a:buClr>
                <a:schemeClr val="dk1"/>
              </a:buClr>
              <a:buSzPts val="2000"/>
              <a:buAutoNum type="arabicPeriod"/>
            </a:pPr>
            <a:r>
              <a:rPr lang="en-US" sz="2000">
                <a:solidFill>
                  <a:schemeClr val="dk1"/>
                </a:solidFill>
              </a:rPr>
              <a:t>Experimental Setup</a:t>
            </a:r>
            <a:endParaRPr sz="2000">
              <a:solidFill>
                <a:schemeClr val="dk1"/>
              </a:solidFill>
            </a:endParaRPr>
          </a:p>
          <a:p>
            <a:pPr indent="-355600" lvl="0" marL="457200" rtl="0" algn="l">
              <a:lnSpc>
                <a:spcPct val="150000"/>
              </a:lnSpc>
              <a:spcBef>
                <a:spcPts val="0"/>
              </a:spcBef>
              <a:spcAft>
                <a:spcPts val="0"/>
              </a:spcAft>
              <a:buSzPts val="2000"/>
              <a:buAutoNum type="arabicPeriod"/>
            </a:pPr>
            <a:r>
              <a:rPr lang="en-US" sz="2000"/>
              <a:t>Current Work</a:t>
            </a:r>
            <a:endParaRPr sz="2000"/>
          </a:p>
          <a:p>
            <a:pPr indent="-355600" lvl="0" marL="457200" rtl="0" algn="l">
              <a:lnSpc>
                <a:spcPct val="150000"/>
              </a:lnSpc>
              <a:spcBef>
                <a:spcPts val="0"/>
              </a:spcBef>
              <a:spcAft>
                <a:spcPts val="0"/>
              </a:spcAft>
              <a:buSzPts val="2000"/>
              <a:buAutoNum type="arabicPeriod"/>
            </a:pPr>
            <a:r>
              <a:rPr lang="en-US" sz="2000"/>
              <a:t>Results and Analysis</a:t>
            </a:r>
            <a:endParaRPr sz="2000"/>
          </a:p>
          <a:p>
            <a:pPr indent="-355600" lvl="0" marL="457200" rtl="0" algn="l">
              <a:lnSpc>
                <a:spcPct val="150000"/>
              </a:lnSpc>
              <a:spcBef>
                <a:spcPts val="0"/>
              </a:spcBef>
              <a:spcAft>
                <a:spcPts val="0"/>
              </a:spcAft>
              <a:buSzPts val="2000"/>
              <a:buAutoNum type="arabicPeriod"/>
            </a:pPr>
            <a:r>
              <a:rPr lang="en-US" sz="2000"/>
              <a:t>Future Work</a:t>
            </a:r>
            <a:endParaRPr sz="2000"/>
          </a:p>
        </p:txBody>
      </p:sp>
      <p:sp>
        <p:nvSpPr>
          <p:cNvPr id="98" name="Google Shape;98;p14"/>
          <p:cNvSpPr txBox="1"/>
          <p:nvPr/>
        </p:nvSpPr>
        <p:spPr>
          <a:xfrm>
            <a:off x="3705525" y="4763400"/>
            <a:ext cx="5438400" cy="380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Dissolved Organic Matter | Research | </a:t>
            </a:r>
            <a:r>
              <a:rPr b="1" lang="en-US" sz="1000">
                <a:solidFill>
                  <a:srgbClr val="7F7F7F"/>
                </a:solidFill>
              </a:rPr>
              <a:t>Symposium Presentation Fall 2023 |</a:t>
            </a:r>
            <a:r>
              <a:rPr b="1" lang="en-US" sz="1000">
                <a:solidFill>
                  <a:srgbClr val="7F7F7F"/>
                </a:solidFill>
              </a:rPr>
              <a:t> Page 2</a:t>
            </a:r>
            <a:r>
              <a:rPr b="1" lang="en-US" sz="1000">
                <a:solidFill>
                  <a:schemeClr val="dk1"/>
                </a:solidFill>
              </a:rPr>
              <a:t> </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id="99" name="Google Shape;99;p14"/>
          <p:cNvPicPr preferRelativeResize="0"/>
          <p:nvPr/>
        </p:nvPicPr>
        <p:blipFill rotWithShape="1">
          <a:blip r:embed="rId3">
            <a:alphaModFix/>
          </a:blip>
          <a:srcRect b="0" l="0" r="0" t="0"/>
          <a:stretch/>
        </p:blipFill>
        <p:spPr>
          <a:xfrm>
            <a:off x="7196613" y="76300"/>
            <a:ext cx="1869625" cy="593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2"/>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rtl="0" algn="l">
              <a:lnSpc>
                <a:spcPct val="90000"/>
              </a:lnSpc>
              <a:spcBef>
                <a:spcPts val="0"/>
              </a:spcBef>
              <a:spcAft>
                <a:spcPts val="0"/>
              </a:spcAft>
              <a:buClr>
                <a:schemeClr val="dk1"/>
              </a:buClr>
              <a:buSzPts val="4000"/>
              <a:buFont typeface="Arial"/>
              <a:buNone/>
            </a:pPr>
            <a:r>
              <a:rPr lang="en-US" sz="4000">
                <a:solidFill>
                  <a:srgbClr val="0B68FF"/>
                </a:solidFill>
              </a:rPr>
              <a:t>ProCoDA Set Points </a:t>
            </a:r>
            <a:endParaRPr b="0" i="0" sz="4000" u="none" cap="none" strike="noStrike">
              <a:solidFill>
                <a:srgbClr val="0B68FF"/>
              </a:solidFill>
              <a:latin typeface="Arial"/>
              <a:ea typeface="Arial"/>
              <a:cs typeface="Arial"/>
              <a:sym typeface="Arial"/>
            </a:endParaRPr>
          </a:p>
        </p:txBody>
      </p:sp>
      <p:sp>
        <p:nvSpPr>
          <p:cNvPr id="291" name="Google Shape;291;p32"/>
          <p:cNvSpPr txBox="1"/>
          <p:nvPr/>
        </p:nvSpPr>
        <p:spPr>
          <a:xfrm>
            <a:off x="3709800" y="4763400"/>
            <a:ext cx="5434200" cy="380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Dissolved Organic Matter | Research | </a:t>
            </a:r>
            <a:r>
              <a:rPr b="1" lang="en-US" sz="1000">
                <a:solidFill>
                  <a:srgbClr val="7F7F7F"/>
                </a:solidFill>
              </a:rPr>
              <a:t>Symposium Presentation Fall 2023 | Page 20</a:t>
            </a:r>
            <a:endParaRPr b="1" sz="1000">
              <a:solidFill>
                <a:srgbClr val="7F7F7F"/>
              </a:solidFill>
            </a:endParaRPr>
          </a:p>
        </p:txBody>
      </p:sp>
      <p:sp>
        <p:nvSpPr>
          <p:cNvPr id="292" name="Google Shape;292;p32"/>
          <p:cNvSpPr txBox="1"/>
          <p:nvPr/>
        </p:nvSpPr>
        <p:spPr>
          <a:xfrm>
            <a:off x="4071863" y="2247750"/>
            <a:ext cx="4479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13. Image of the setpoints of the ProCoDA method file</a:t>
            </a:r>
            <a:endParaRPr sz="1000"/>
          </a:p>
          <a:p>
            <a:pPr indent="0" lvl="0" marL="0" rtl="0" algn="l">
              <a:spcBef>
                <a:spcPts val="0"/>
              </a:spcBef>
              <a:spcAft>
                <a:spcPts val="0"/>
              </a:spcAft>
              <a:buNone/>
            </a:pPr>
            <a:r>
              <a:rPr lang="en-US" sz="1000"/>
              <a:t>Link to ProCoDA Method File: </a:t>
            </a:r>
            <a:r>
              <a:rPr lang="en-US" sz="1000" u="sng">
                <a:solidFill>
                  <a:schemeClr val="hlink"/>
                </a:solidFill>
                <a:hlinkClick r:id="rId3"/>
              </a:rPr>
              <a:t>https://github.com/AguaClara/Dissolved-Organic-Matter/blob/main/ProCoDA-Method-Files/DOM%2004232023%20automated%20trials.pcm</a:t>
            </a:r>
            <a:r>
              <a:rPr lang="en-US" sz="1000"/>
              <a:t> </a:t>
            </a:r>
            <a:endParaRPr sz="1000"/>
          </a:p>
        </p:txBody>
      </p:sp>
      <p:pic>
        <p:nvPicPr>
          <p:cNvPr id="293" name="Google Shape;293;p32"/>
          <p:cNvPicPr preferRelativeResize="0"/>
          <p:nvPr/>
        </p:nvPicPr>
        <p:blipFill rotWithShape="1">
          <a:blip r:embed="rId4">
            <a:alphaModFix/>
          </a:blip>
          <a:srcRect b="0" l="0" r="0" t="0"/>
          <a:stretch/>
        </p:blipFill>
        <p:spPr>
          <a:xfrm>
            <a:off x="7196613" y="76300"/>
            <a:ext cx="1869625" cy="593200"/>
          </a:xfrm>
          <a:prstGeom prst="rect">
            <a:avLst/>
          </a:prstGeom>
          <a:noFill/>
          <a:ln>
            <a:noFill/>
          </a:ln>
        </p:spPr>
      </p:pic>
      <p:pic>
        <p:nvPicPr>
          <p:cNvPr id="294" name="Google Shape;294;p32"/>
          <p:cNvPicPr preferRelativeResize="0"/>
          <p:nvPr/>
        </p:nvPicPr>
        <p:blipFill>
          <a:blip r:embed="rId5">
            <a:alphaModFix/>
          </a:blip>
          <a:stretch>
            <a:fillRect/>
          </a:stretch>
        </p:blipFill>
        <p:spPr>
          <a:xfrm>
            <a:off x="592238" y="884336"/>
            <a:ext cx="2965773" cy="39543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3"/>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References</a:t>
            </a:r>
            <a:endParaRPr b="0" i="0" sz="4000" u="none" cap="none" strike="noStrike">
              <a:solidFill>
                <a:srgbClr val="0B68FF"/>
              </a:solidFill>
              <a:latin typeface="Arial"/>
              <a:ea typeface="Arial"/>
              <a:cs typeface="Arial"/>
              <a:sym typeface="Arial"/>
            </a:endParaRPr>
          </a:p>
        </p:txBody>
      </p:sp>
      <p:sp>
        <p:nvSpPr>
          <p:cNvPr id="300" name="Google Shape;300;p33"/>
          <p:cNvSpPr txBox="1"/>
          <p:nvPr/>
        </p:nvSpPr>
        <p:spPr>
          <a:xfrm>
            <a:off x="461800" y="993150"/>
            <a:ext cx="7770900" cy="377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Logan, B. E., Hermanowicz, S. W., &amp; Parker, A. S. (1987). A Fundamental Model for Trickling Filter Process Design. Journal (Water Pollution Control Federation), 59(12), 1029–1042.</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Matilaninen, A, Vepsalainen, M &amp; Sillanpaa, M. (2010). Natural Organic Matter Removal by Coagulation during Drinking Water Treatment. Adv Colloid Interface Sci.</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Soh, YC, Roddick, F &amp; Van Leeuwen, J. (2008). The Impact of Alum Coagulation on the Character, Biodegradability and Disinfection By-product Formation Potential of Reservoir Natural Organic Matter (NOM) Fractions. Water Sci Technol. 58(6), 1173-9.</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Kopfler, F., H. Ringhand, W. Coleman, AND J. Meier. REACTIONS OF CHLORINE IN DRINKING WATER, WITH HUMIC ACIDS AND 'IN VIVO'. U.S. Environmental Protection Agency, Washington, D.C., EPA/600/D-84/196 (NTIS PB85160737).</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Du, Y. (2017). Observations and a Geometric Explanation of the Effects of Humic Acid on Flocculation.</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Du, Y., Pennock, W. H., Weber-Shirk, M. W., &amp; Lion, L. W. (2019). Observations and a Geometric Explanation of Effects of Humic Acid on Flocculation. Environmental Engineering Science, 36(5), 614-622. http://doi.org/10.1089/ees.2018.0405</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Lin, V. S. (2015). Research highlights: Challenges in the characterization, storage, and isolation of natural organic matter. </a:t>
            </a:r>
            <a:r>
              <a:rPr i="1" lang="en-US" sz="1100">
                <a:solidFill>
                  <a:schemeClr val="dk1"/>
                </a:solidFill>
              </a:rPr>
              <a:t>Environmental Science: Processes &amp; Impacts</a:t>
            </a:r>
            <a:r>
              <a:rPr lang="en-US" sz="1100">
                <a:solidFill>
                  <a:schemeClr val="dk1"/>
                </a:solidFill>
              </a:rPr>
              <a:t>, </a:t>
            </a:r>
            <a:r>
              <a:rPr i="1" lang="en-US" sz="1100">
                <a:solidFill>
                  <a:schemeClr val="dk1"/>
                </a:solidFill>
              </a:rPr>
              <a:t>17</a:t>
            </a:r>
            <a:r>
              <a:rPr lang="en-US" sz="1100">
                <a:solidFill>
                  <a:schemeClr val="dk1"/>
                </a:solidFill>
              </a:rPr>
              <a:t>(12), 2002–2005. https://doi.org/10.1039/c5em90046h</a:t>
            </a:r>
            <a:endParaRPr sz="1100">
              <a:solidFill>
                <a:schemeClr val="dk1"/>
              </a:solidFill>
            </a:endParaRPr>
          </a:p>
        </p:txBody>
      </p:sp>
      <p:sp>
        <p:nvSpPr>
          <p:cNvPr id="301" name="Google Shape;301;p33"/>
          <p:cNvSpPr txBox="1"/>
          <p:nvPr/>
        </p:nvSpPr>
        <p:spPr>
          <a:xfrm>
            <a:off x="3672350" y="4763400"/>
            <a:ext cx="5471700" cy="380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Dissolved Organic Matter | Research | </a:t>
            </a:r>
            <a:r>
              <a:rPr b="1" lang="en-US" sz="1000">
                <a:solidFill>
                  <a:srgbClr val="7F7F7F"/>
                </a:solidFill>
              </a:rPr>
              <a:t>Symposium Presentation Fall 2023 | Page 21</a:t>
            </a:r>
            <a:endParaRPr b="1" sz="1000">
              <a:solidFill>
                <a:srgbClr val="7F7F7F"/>
              </a:solidFill>
            </a:endParaRPr>
          </a:p>
        </p:txBody>
      </p:sp>
      <p:pic>
        <p:nvPicPr>
          <p:cNvPr id="302" name="Google Shape;302;p33"/>
          <p:cNvPicPr preferRelativeResize="0"/>
          <p:nvPr/>
        </p:nvPicPr>
        <p:blipFill rotWithShape="1">
          <a:blip r:embed="rId3">
            <a:alphaModFix/>
          </a:blip>
          <a:srcRect b="0" l="0" r="0" t="0"/>
          <a:stretch/>
        </p:blipFill>
        <p:spPr>
          <a:xfrm>
            <a:off x="7196613" y="76300"/>
            <a:ext cx="1869625" cy="59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nvSpPr>
        <p:spPr>
          <a:xfrm>
            <a:off x="151453" y="298903"/>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Goal</a:t>
            </a:r>
            <a:endParaRPr b="0" i="0" sz="4000" u="none" cap="none" strike="noStrike">
              <a:solidFill>
                <a:srgbClr val="0B68FF"/>
              </a:solidFill>
              <a:latin typeface="Arial"/>
              <a:ea typeface="Arial"/>
              <a:cs typeface="Arial"/>
              <a:sym typeface="Arial"/>
            </a:endParaRPr>
          </a:p>
        </p:txBody>
      </p:sp>
      <p:sp>
        <p:nvSpPr>
          <p:cNvPr id="105" name="Google Shape;105;p15"/>
          <p:cNvSpPr txBox="1"/>
          <p:nvPr/>
        </p:nvSpPr>
        <p:spPr>
          <a:xfrm>
            <a:off x="745250" y="1377350"/>
            <a:ext cx="7540200" cy="2555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US" sz="2200"/>
              <a:t>To determine the effectiveness of implementing coagulant with clay and/or powdered activated carbon to remove humic acid from drinking water and improve the capability of AguaClara water treatment plants.</a:t>
            </a:r>
            <a:endParaRPr sz="2200"/>
          </a:p>
        </p:txBody>
      </p:sp>
      <p:sp>
        <p:nvSpPr>
          <p:cNvPr id="106" name="Google Shape;106;p15"/>
          <p:cNvSpPr txBox="1"/>
          <p:nvPr/>
        </p:nvSpPr>
        <p:spPr>
          <a:xfrm>
            <a:off x="3661275" y="4763400"/>
            <a:ext cx="5482800" cy="380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Dissolved Organic Matter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Fall 2023</a:t>
            </a:r>
            <a:r>
              <a:rPr b="1" lang="en-US" sz="1000">
                <a:solidFill>
                  <a:srgbClr val="7F7F7F"/>
                </a:solidFill>
              </a:rPr>
              <a:t> | Page 3</a:t>
            </a:r>
            <a:r>
              <a:rPr b="1" lang="en-US" sz="1000">
                <a:solidFill>
                  <a:schemeClr val="dk1"/>
                </a:solidFill>
              </a:rPr>
              <a:t> </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id="107" name="Google Shape;107;p15"/>
          <p:cNvPicPr preferRelativeResize="0"/>
          <p:nvPr/>
        </p:nvPicPr>
        <p:blipFill rotWithShape="1">
          <a:blip r:embed="rId3">
            <a:alphaModFix/>
          </a:blip>
          <a:srcRect b="0" l="0" r="0" t="0"/>
          <a:stretch/>
        </p:blipFill>
        <p:spPr>
          <a:xfrm>
            <a:off x="7196613" y="76300"/>
            <a:ext cx="1869625" cy="59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nvSpPr>
        <p:spPr>
          <a:xfrm>
            <a:off x="108724" y="261825"/>
            <a:ext cx="6660300" cy="5931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Clr>
                <a:srgbClr val="000000"/>
              </a:buClr>
              <a:buSzPts val="4000"/>
              <a:buFont typeface="Arial"/>
              <a:buNone/>
            </a:pPr>
            <a:r>
              <a:rPr lang="en-US" sz="4000">
                <a:solidFill>
                  <a:srgbClr val="0B68FF"/>
                </a:solidFill>
              </a:rPr>
              <a:t>Background</a:t>
            </a:r>
            <a:endParaRPr b="0" i="0" sz="4000" u="none" cap="none" strike="noStrike">
              <a:solidFill>
                <a:srgbClr val="0B68FF"/>
              </a:solidFill>
              <a:latin typeface="Arial"/>
              <a:ea typeface="Arial"/>
              <a:cs typeface="Arial"/>
              <a:sym typeface="Arial"/>
            </a:endParaRPr>
          </a:p>
        </p:txBody>
      </p:sp>
      <p:sp>
        <p:nvSpPr>
          <p:cNvPr id="113" name="Google Shape;113;p16"/>
          <p:cNvSpPr txBox="1"/>
          <p:nvPr/>
        </p:nvSpPr>
        <p:spPr>
          <a:xfrm>
            <a:off x="262225" y="781800"/>
            <a:ext cx="5514300" cy="4056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chemeClr val="dk1"/>
                </a:solidFill>
              </a:rPr>
              <a:t>What is humic acid (HA)?</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highlight>
                  <a:srgbClr val="FFFFFF"/>
                </a:highlight>
              </a:rPr>
              <a:t>Color, taste and odor problems</a:t>
            </a:r>
            <a:endParaRPr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highlight>
                  <a:schemeClr val="lt1"/>
                </a:highlight>
              </a:rPr>
              <a:t>Increased heavy metals and organic pollutants</a:t>
            </a:r>
            <a:endParaRPr b="1" sz="1200">
              <a:solidFill>
                <a:schemeClr val="dk1"/>
              </a:solidFill>
              <a:highlight>
                <a:schemeClr val="lt1"/>
              </a:highlight>
            </a:endParaRPr>
          </a:p>
          <a:p>
            <a:pPr indent="0" lvl="0" marL="0" rtl="0" algn="l">
              <a:lnSpc>
                <a:spcPct val="115000"/>
              </a:lnSpc>
              <a:spcBef>
                <a:spcPts val="0"/>
              </a:spcBef>
              <a:spcAft>
                <a:spcPts val="0"/>
              </a:spcAft>
              <a:buNone/>
            </a:pPr>
            <a:r>
              <a:rPr b="1" lang="en-US" sz="1800">
                <a:solidFill>
                  <a:schemeClr val="dk1"/>
                </a:solidFill>
                <a:highlight>
                  <a:schemeClr val="lt1"/>
                </a:highlight>
              </a:rPr>
              <a:t>How can we deal with humic acid?</a:t>
            </a:r>
            <a:endParaRPr b="1" sz="1800">
              <a:solidFill>
                <a:schemeClr val="dk1"/>
              </a:solidFill>
              <a:highlight>
                <a:schemeClr val="lt1"/>
              </a:highlight>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highlight>
                  <a:schemeClr val="lt1"/>
                </a:highlight>
              </a:rPr>
              <a:t>Flocculation</a:t>
            </a:r>
            <a:endParaRPr sz="1800">
              <a:solidFill>
                <a:schemeClr val="dk1"/>
              </a:solidFill>
              <a:highlight>
                <a:schemeClr val="lt1"/>
              </a:highlight>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highlight>
                  <a:schemeClr val="lt1"/>
                </a:highlight>
              </a:rPr>
              <a:t>Coagulant (PACl)</a:t>
            </a:r>
            <a:endParaRPr sz="1800">
              <a:solidFill>
                <a:schemeClr val="dk1"/>
              </a:solidFill>
              <a:highlight>
                <a:schemeClr val="lt1"/>
              </a:highlight>
            </a:endParaRPr>
          </a:p>
          <a:p>
            <a:pPr indent="-342900" lvl="2" marL="1371600" rtl="0" algn="l">
              <a:lnSpc>
                <a:spcPct val="115000"/>
              </a:lnSpc>
              <a:spcBef>
                <a:spcPts val="0"/>
              </a:spcBef>
              <a:spcAft>
                <a:spcPts val="0"/>
              </a:spcAft>
              <a:buClr>
                <a:schemeClr val="dk1"/>
              </a:buClr>
              <a:buSzPts val="1800"/>
              <a:buChar char="■"/>
            </a:pPr>
            <a:r>
              <a:rPr lang="en-US" sz="1800">
                <a:solidFill>
                  <a:schemeClr val="dk1"/>
                </a:solidFill>
                <a:highlight>
                  <a:schemeClr val="lt1"/>
                </a:highlight>
              </a:rPr>
              <a:t>w/ Clay</a:t>
            </a:r>
            <a:endParaRPr sz="1800">
              <a:solidFill>
                <a:schemeClr val="dk1"/>
              </a:solidFill>
              <a:highlight>
                <a:schemeClr val="lt1"/>
              </a:highlight>
            </a:endParaRPr>
          </a:p>
          <a:p>
            <a:pPr indent="-342900" lvl="2" marL="1371600" rtl="0" algn="l">
              <a:lnSpc>
                <a:spcPct val="115000"/>
              </a:lnSpc>
              <a:spcBef>
                <a:spcPts val="0"/>
              </a:spcBef>
              <a:spcAft>
                <a:spcPts val="0"/>
              </a:spcAft>
              <a:buClr>
                <a:schemeClr val="dk1"/>
              </a:buClr>
              <a:buSzPts val="1800"/>
              <a:buChar char="■"/>
            </a:pPr>
            <a:r>
              <a:rPr lang="en-US" sz="1800">
                <a:solidFill>
                  <a:schemeClr val="dk1"/>
                </a:solidFill>
                <a:highlight>
                  <a:schemeClr val="lt1"/>
                </a:highlight>
              </a:rPr>
              <a:t>w/ Powdered Activated Carbon (PAC)</a:t>
            </a:r>
            <a:endParaRPr sz="1800">
              <a:solidFill>
                <a:schemeClr val="dk1"/>
              </a:solidFill>
              <a:highlight>
                <a:schemeClr val="lt1"/>
              </a:highlight>
            </a:endParaRPr>
          </a:p>
          <a:p>
            <a:pPr indent="-342900" lvl="1" marL="914400" rtl="0" algn="l">
              <a:spcBef>
                <a:spcPts val="0"/>
              </a:spcBef>
              <a:spcAft>
                <a:spcPts val="0"/>
              </a:spcAft>
              <a:buClr>
                <a:schemeClr val="dk1"/>
              </a:buClr>
              <a:buSzPts val="1800"/>
              <a:buChar char="○"/>
            </a:pPr>
            <a:r>
              <a:rPr lang="en-US" sz="1800">
                <a:solidFill>
                  <a:schemeClr val="dk1"/>
                </a:solidFill>
                <a:highlight>
                  <a:schemeClr val="lt1"/>
                </a:highlight>
              </a:rPr>
              <a:t>Create denser flocs</a:t>
            </a:r>
            <a:endParaRPr sz="1800">
              <a:solidFill>
                <a:schemeClr val="dk1"/>
              </a:solidFill>
              <a:highlight>
                <a:schemeClr val="lt1"/>
              </a:highlight>
            </a:endParaRPr>
          </a:p>
          <a:p>
            <a:pPr indent="-342900" lvl="2" marL="1371600" rtl="0" algn="l">
              <a:spcBef>
                <a:spcPts val="0"/>
              </a:spcBef>
              <a:spcAft>
                <a:spcPts val="0"/>
              </a:spcAft>
              <a:buClr>
                <a:schemeClr val="dk1"/>
              </a:buClr>
              <a:buSzPts val="1800"/>
              <a:buChar char="■"/>
            </a:pPr>
            <a:r>
              <a:rPr lang="en-US" sz="1800">
                <a:solidFill>
                  <a:schemeClr val="dk1"/>
                </a:solidFill>
                <a:highlight>
                  <a:schemeClr val="lt1"/>
                </a:highlight>
              </a:rPr>
              <a:t>Porous and hydrophobic particles</a:t>
            </a:r>
            <a:endParaRPr sz="1800">
              <a:solidFill>
                <a:schemeClr val="dk1"/>
              </a:solidFill>
              <a:highlight>
                <a:schemeClr val="lt1"/>
              </a:highlight>
            </a:endParaRPr>
          </a:p>
          <a:p>
            <a:pPr indent="-342900" lvl="2" marL="1371600" rtl="0" algn="l">
              <a:spcBef>
                <a:spcPts val="0"/>
              </a:spcBef>
              <a:spcAft>
                <a:spcPts val="0"/>
              </a:spcAft>
              <a:buClr>
                <a:schemeClr val="dk1"/>
              </a:buClr>
              <a:buSzPts val="1800"/>
              <a:buChar char="■"/>
            </a:pPr>
            <a:r>
              <a:rPr lang="en-US" sz="1800">
                <a:solidFill>
                  <a:schemeClr val="dk1"/>
                </a:solidFill>
                <a:highlight>
                  <a:schemeClr val="lt1"/>
                </a:highlight>
              </a:rPr>
              <a:t>Higher molar masses</a:t>
            </a:r>
            <a:endParaRPr sz="1800">
              <a:solidFill>
                <a:schemeClr val="dk1"/>
              </a:solidFill>
              <a:highlight>
                <a:schemeClr val="lt1"/>
              </a:highlight>
            </a:endParaRPr>
          </a:p>
        </p:txBody>
      </p:sp>
      <p:sp>
        <p:nvSpPr>
          <p:cNvPr id="114" name="Google Shape;114;p16"/>
          <p:cNvSpPr txBox="1"/>
          <p:nvPr/>
        </p:nvSpPr>
        <p:spPr>
          <a:xfrm>
            <a:off x="5845000" y="3320325"/>
            <a:ext cx="322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1. Formation of dissolved organic material from terrestrial and aquatic sources</a:t>
            </a:r>
            <a:endParaRPr sz="1000"/>
          </a:p>
        </p:txBody>
      </p:sp>
      <p:sp>
        <p:nvSpPr>
          <p:cNvPr id="115" name="Google Shape;115;p16"/>
          <p:cNvSpPr txBox="1"/>
          <p:nvPr/>
        </p:nvSpPr>
        <p:spPr>
          <a:xfrm>
            <a:off x="3727650" y="4763400"/>
            <a:ext cx="5416200" cy="380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Dissolved Organic Matter | Research | </a:t>
            </a:r>
            <a:r>
              <a:rPr b="1" lang="en-US" sz="1000">
                <a:solidFill>
                  <a:srgbClr val="7F7F7F"/>
                </a:solidFill>
              </a:rPr>
              <a:t>Symposium Presentation Fall 2023 | Page 4</a:t>
            </a:r>
            <a:endParaRPr b="1" sz="1000">
              <a:solidFill>
                <a:srgbClr val="7F7F7F"/>
              </a:solidFill>
            </a:endParaRPr>
          </a:p>
        </p:txBody>
      </p:sp>
      <p:pic>
        <p:nvPicPr>
          <p:cNvPr id="116" name="Google Shape;116;p16"/>
          <p:cNvPicPr preferRelativeResize="0"/>
          <p:nvPr/>
        </p:nvPicPr>
        <p:blipFill rotWithShape="1">
          <a:blip r:embed="rId3">
            <a:alphaModFix/>
          </a:blip>
          <a:srcRect b="0" l="5383" r="0" t="0"/>
          <a:stretch/>
        </p:blipFill>
        <p:spPr>
          <a:xfrm>
            <a:off x="5844988" y="1419087"/>
            <a:ext cx="3029932" cy="1996275"/>
          </a:xfrm>
          <a:prstGeom prst="rect">
            <a:avLst/>
          </a:prstGeom>
          <a:noFill/>
          <a:ln>
            <a:noFill/>
          </a:ln>
        </p:spPr>
      </p:pic>
      <p:pic>
        <p:nvPicPr>
          <p:cNvPr id="117" name="Google Shape;117;p16"/>
          <p:cNvPicPr preferRelativeResize="0"/>
          <p:nvPr/>
        </p:nvPicPr>
        <p:blipFill rotWithShape="1">
          <a:blip r:embed="rId4">
            <a:alphaModFix/>
          </a:blip>
          <a:srcRect b="0" l="0" r="0" t="0"/>
          <a:stretch/>
        </p:blipFill>
        <p:spPr>
          <a:xfrm>
            <a:off x="7196613" y="76300"/>
            <a:ext cx="1869625" cy="59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nvSpPr>
        <p:spPr>
          <a:xfrm>
            <a:off x="108725" y="261825"/>
            <a:ext cx="6966300" cy="5931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Clr>
                <a:srgbClr val="000000"/>
              </a:buClr>
              <a:buSzPts val="4000"/>
              <a:buFont typeface="Arial"/>
              <a:buNone/>
            </a:pPr>
            <a:r>
              <a:rPr lang="en-US" sz="4000">
                <a:solidFill>
                  <a:srgbClr val="0B68FF"/>
                </a:solidFill>
              </a:rPr>
              <a:t>Relevance to Gracias Plant</a:t>
            </a:r>
            <a:endParaRPr b="0" i="0" sz="4000" u="none" cap="none" strike="noStrike">
              <a:solidFill>
                <a:srgbClr val="0B68FF"/>
              </a:solidFill>
              <a:latin typeface="Arial"/>
              <a:ea typeface="Arial"/>
              <a:cs typeface="Arial"/>
              <a:sym typeface="Arial"/>
            </a:endParaRPr>
          </a:p>
        </p:txBody>
      </p:sp>
      <p:sp>
        <p:nvSpPr>
          <p:cNvPr id="123" name="Google Shape;123;p17"/>
          <p:cNvSpPr txBox="1"/>
          <p:nvPr/>
        </p:nvSpPr>
        <p:spPr>
          <a:xfrm>
            <a:off x="408775" y="832950"/>
            <a:ext cx="4738200" cy="3477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US" sz="1800">
                <a:solidFill>
                  <a:schemeClr val="dk1"/>
                </a:solidFill>
                <a:highlight>
                  <a:schemeClr val="lt1"/>
                </a:highlight>
              </a:rPr>
              <a:t>Flocculation issues:</a:t>
            </a:r>
            <a:endParaRPr b="1" sz="1800">
              <a:solidFill>
                <a:schemeClr val="dk1"/>
              </a:solidFill>
              <a:highlight>
                <a:schemeClr val="lt1"/>
              </a:highlight>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Low turbidity of influent stream</a:t>
            </a:r>
            <a:endParaRPr b="1" sz="1800">
              <a:solidFill>
                <a:schemeClr val="dk1"/>
              </a:solidFill>
              <a:highlight>
                <a:schemeClr val="lt1"/>
              </a:highlight>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Pigments particles </a:t>
            </a:r>
            <a:r>
              <a:rPr lang="en-US" sz="1800">
                <a:solidFill>
                  <a:schemeClr val="dk1"/>
                </a:solidFill>
                <a:highlight>
                  <a:schemeClr val="lt1"/>
                </a:highlight>
              </a:rPr>
              <a:t>from sweet gum (liquidambar) tree</a:t>
            </a:r>
            <a:endParaRPr sz="1800">
              <a:solidFill>
                <a:schemeClr val="dk1"/>
              </a:solidFill>
              <a:highlight>
                <a:schemeClr val="lt1"/>
              </a:highlight>
            </a:endParaRPr>
          </a:p>
          <a:p>
            <a:pPr indent="-342900" lvl="1" marL="914400" rtl="0" algn="l">
              <a:lnSpc>
                <a:spcPct val="150000"/>
              </a:lnSpc>
              <a:spcBef>
                <a:spcPts val="0"/>
              </a:spcBef>
              <a:spcAft>
                <a:spcPts val="0"/>
              </a:spcAft>
              <a:buClr>
                <a:schemeClr val="dk1"/>
              </a:buClr>
              <a:buSzPts val="1800"/>
              <a:buChar char="○"/>
            </a:pPr>
            <a:r>
              <a:rPr lang="en-US" sz="1800">
                <a:solidFill>
                  <a:schemeClr val="dk1"/>
                </a:solidFill>
              </a:rPr>
              <a:t>Too small for coagulant to combine</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lang="en-US" sz="1800">
                <a:solidFill>
                  <a:schemeClr val="dk1"/>
                </a:solidFill>
              </a:rPr>
              <a:t>Reduce PaCl's effectiveness in flocculation</a:t>
            </a:r>
            <a:endParaRPr b="1" sz="1800">
              <a:solidFill>
                <a:schemeClr val="dk1"/>
              </a:solidFill>
              <a:highlight>
                <a:schemeClr val="lt1"/>
              </a:highlight>
            </a:endParaRPr>
          </a:p>
        </p:txBody>
      </p:sp>
      <p:sp>
        <p:nvSpPr>
          <p:cNvPr id="124" name="Google Shape;124;p17"/>
          <p:cNvSpPr txBox="1"/>
          <p:nvPr/>
        </p:nvSpPr>
        <p:spPr>
          <a:xfrm>
            <a:off x="5811225" y="4085425"/>
            <a:ext cx="2590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2. Influent (left) and effluent (right) water from the Gracias plant (Honduras) during the rainy season</a:t>
            </a:r>
            <a:endParaRPr sz="1000"/>
          </a:p>
        </p:txBody>
      </p:sp>
      <p:sp>
        <p:nvSpPr>
          <p:cNvPr id="125" name="Google Shape;125;p17"/>
          <p:cNvSpPr txBox="1"/>
          <p:nvPr/>
        </p:nvSpPr>
        <p:spPr>
          <a:xfrm>
            <a:off x="3672350" y="4763400"/>
            <a:ext cx="5471700" cy="380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Dissolved Organic Matter | Research | </a:t>
            </a:r>
            <a:r>
              <a:rPr b="1" lang="en-US" sz="1000">
                <a:solidFill>
                  <a:srgbClr val="7F7F7F"/>
                </a:solidFill>
              </a:rPr>
              <a:t>Symposium Presentation Fall 2023 | Page 5</a:t>
            </a:r>
            <a:endParaRPr b="1" sz="1000">
              <a:solidFill>
                <a:srgbClr val="7F7F7F"/>
              </a:solidFill>
            </a:endParaRPr>
          </a:p>
        </p:txBody>
      </p:sp>
      <p:pic>
        <p:nvPicPr>
          <p:cNvPr id="126" name="Google Shape;126;p17"/>
          <p:cNvPicPr preferRelativeResize="0"/>
          <p:nvPr/>
        </p:nvPicPr>
        <p:blipFill rotWithShape="1">
          <a:blip r:embed="rId3">
            <a:alphaModFix/>
          </a:blip>
          <a:srcRect b="0" l="0" r="0" t="0"/>
          <a:stretch/>
        </p:blipFill>
        <p:spPr>
          <a:xfrm>
            <a:off x="7196613" y="76300"/>
            <a:ext cx="1869625" cy="593200"/>
          </a:xfrm>
          <a:prstGeom prst="rect">
            <a:avLst/>
          </a:prstGeom>
          <a:noFill/>
          <a:ln>
            <a:noFill/>
          </a:ln>
        </p:spPr>
      </p:pic>
      <p:pic>
        <p:nvPicPr>
          <p:cNvPr id="127" name="Google Shape;127;p17"/>
          <p:cNvPicPr preferRelativeResize="0"/>
          <p:nvPr/>
        </p:nvPicPr>
        <p:blipFill rotWithShape="1">
          <a:blip r:embed="rId4">
            <a:alphaModFix/>
          </a:blip>
          <a:srcRect b="0" l="16678" r="27068" t="0"/>
          <a:stretch/>
        </p:blipFill>
        <p:spPr>
          <a:xfrm flipH="1">
            <a:off x="5811161" y="854925"/>
            <a:ext cx="2465225" cy="3198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nvSpPr>
        <p:spPr>
          <a:xfrm>
            <a:off x="108725" y="261825"/>
            <a:ext cx="6594300" cy="622500"/>
          </a:xfrm>
          <a:prstGeom prst="rect">
            <a:avLst/>
          </a:prstGeom>
          <a:noFill/>
          <a:ln>
            <a:noFill/>
          </a:ln>
        </p:spPr>
        <p:txBody>
          <a:bodyPr anchorCtr="0" anchor="b" bIns="121875" lIns="121875" spcFirstLastPara="1" rIns="121875" wrap="square" tIns="121875">
            <a:noAutofit/>
          </a:bodyPr>
          <a:lstStyle/>
          <a:p>
            <a:pPr indent="0" lvl="0" marL="0" rtl="0" algn="l">
              <a:lnSpc>
                <a:spcPct val="90000"/>
              </a:lnSpc>
              <a:spcBef>
                <a:spcPts val="0"/>
              </a:spcBef>
              <a:spcAft>
                <a:spcPts val="0"/>
              </a:spcAft>
              <a:buClr>
                <a:schemeClr val="dk1"/>
              </a:buClr>
              <a:buSzPts val="4000"/>
              <a:buFont typeface="Arial"/>
              <a:buNone/>
            </a:pPr>
            <a:r>
              <a:rPr lang="en-US" sz="4000">
                <a:solidFill>
                  <a:srgbClr val="0B68FF"/>
                </a:solidFill>
              </a:rPr>
              <a:t>Schematic Drawing</a:t>
            </a:r>
            <a:endParaRPr b="0" i="0" sz="4000" u="none" cap="none" strike="noStrike">
              <a:solidFill>
                <a:srgbClr val="0B68FF"/>
              </a:solidFill>
              <a:latin typeface="Arial"/>
              <a:ea typeface="Arial"/>
              <a:cs typeface="Arial"/>
              <a:sym typeface="Arial"/>
            </a:endParaRPr>
          </a:p>
        </p:txBody>
      </p:sp>
      <p:sp>
        <p:nvSpPr>
          <p:cNvPr id="133" name="Google Shape;133;p18"/>
          <p:cNvSpPr txBox="1"/>
          <p:nvPr/>
        </p:nvSpPr>
        <p:spPr>
          <a:xfrm>
            <a:off x="1030950" y="4251850"/>
            <a:ext cx="708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3. Schematic drawing of the experimental set up for testing varying clay and/or activated carbon concentrations</a:t>
            </a:r>
            <a:endParaRPr sz="1000"/>
          </a:p>
        </p:txBody>
      </p:sp>
      <p:sp>
        <p:nvSpPr>
          <p:cNvPr id="134" name="Google Shape;134;p18"/>
          <p:cNvSpPr txBox="1"/>
          <p:nvPr/>
        </p:nvSpPr>
        <p:spPr>
          <a:xfrm>
            <a:off x="3705600" y="4763400"/>
            <a:ext cx="5438400" cy="380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Dissolved Organic Matter | Research | </a:t>
            </a:r>
            <a:r>
              <a:rPr b="1" lang="en-US" sz="1000">
                <a:solidFill>
                  <a:srgbClr val="7F7F7F"/>
                </a:solidFill>
              </a:rPr>
              <a:t>Symposium Presentation Fall 2023 | Page 6</a:t>
            </a:r>
            <a:endParaRPr b="1" sz="1000">
              <a:solidFill>
                <a:srgbClr val="7F7F7F"/>
              </a:solidFill>
            </a:endParaRPr>
          </a:p>
          <a:p>
            <a:pPr indent="0" lvl="0" marL="0" marR="0" rtl="0" algn="r">
              <a:spcBef>
                <a:spcPts val="0"/>
              </a:spcBef>
              <a:spcAft>
                <a:spcPts val="0"/>
              </a:spcAft>
              <a:buNone/>
            </a:pPr>
            <a:r>
              <a:rPr b="1" lang="en-US" sz="1000">
                <a:solidFill>
                  <a:schemeClr val="dk1"/>
                </a:solidFill>
              </a:rPr>
              <a:t> </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id="135" name="Google Shape;135;p18"/>
          <p:cNvPicPr preferRelativeResize="0"/>
          <p:nvPr/>
        </p:nvPicPr>
        <p:blipFill rotWithShape="1">
          <a:blip r:embed="rId3">
            <a:alphaModFix/>
          </a:blip>
          <a:srcRect b="0" l="0" r="0" t="0"/>
          <a:stretch/>
        </p:blipFill>
        <p:spPr>
          <a:xfrm>
            <a:off x="7196613" y="76300"/>
            <a:ext cx="1869625" cy="593200"/>
          </a:xfrm>
          <a:prstGeom prst="rect">
            <a:avLst/>
          </a:prstGeom>
          <a:noFill/>
          <a:ln>
            <a:noFill/>
          </a:ln>
        </p:spPr>
      </p:pic>
      <p:pic>
        <p:nvPicPr>
          <p:cNvPr id="136" name="Google Shape;136;p18"/>
          <p:cNvPicPr preferRelativeResize="0"/>
          <p:nvPr/>
        </p:nvPicPr>
        <p:blipFill rotWithShape="1">
          <a:blip r:embed="rId4">
            <a:alphaModFix/>
          </a:blip>
          <a:srcRect b="33607" l="0" r="0" t="0"/>
          <a:stretch/>
        </p:blipFill>
        <p:spPr>
          <a:xfrm>
            <a:off x="1473550" y="1028888"/>
            <a:ext cx="6196906" cy="3085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nvSpPr>
        <p:spPr>
          <a:xfrm>
            <a:off x="108725" y="185624"/>
            <a:ext cx="5398200" cy="691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Clr>
                <a:srgbClr val="000000"/>
              </a:buClr>
              <a:buSzPts val="4000"/>
              <a:buFont typeface="Arial"/>
              <a:buNone/>
            </a:pPr>
            <a:r>
              <a:rPr lang="en-US" sz="4000">
                <a:solidFill>
                  <a:srgbClr val="0B68FF"/>
                </a:solidFill>
              </a:rPr>
              <a:t>Experimental Setup</a:t>
            </a:r>
            <a:endParaRPr b="0" i="0" sz="4000" u="none" cap="none" strike="noStrike">
              <a:solidFill>
                <a:srgbClr val="0B68FF"/>
              </a:solidFill>
              <a:latin typeface="Arial"/>
              <a:ea typeface="Arial"/>
              <a:cs typeface="Arial"/>
              <a:sym typeface="Arial"/>
            </a:endParaRPr>
          </a:p>
        </p:txBody>
      </p:sp>
      <p:sp>
        <p:nvSpPr>
          <p:cNvPr id="142" name="Google Shape;142;p19"/>
          <p:cNvSpPr txBox="1"/>
          <p:nvPr/>
        </p:nvSpPr>
        <p:spPr>
          <a:xfrm>
            <a:off x="72725" y="1651125"/>
            <a:ext cx="1690500" cy="46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t>Coagulant pump</a:t>
            </a:r>
            <a:endParaRPr/>
          </a:p>
        </p:txBody>
      </p:sp>
      <p:sp>
        <p:nvSpPr>
          <p:cNvPr id="143" name="Google Shape;143;p19"/>
          <p:cNvSpPr txBox="1"/>
          <p:nvPr/>
        </p:nvSpPr>
        <p:spPr>
          <a:xfrm>
            <a:off x="172625" y="3017438"/>
            <a:ext cx="1690500" cy="42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t>Humic acid pump</a:t>
            </a:r>
            <a:endParaRPr/>
          </a:p>
        </p:txBody>
      </p:sp>
      <p:sp>
        <p:nvSpPr>
          <p:cNvPr id="144" name="Google Shape;144;p19"/>
          <p:cNvSpPr txBox="1"/>
          <p:nvPr/>
        </p:nvSpPr>
        <p:spPr>
          <a:xfrm>
            <a:off x="108725" y="3516425"/>
            <a:ext cx="19902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Influent turbidimeter</a:t>
            </a:r>
            <a:endParaRPr/>
          </a:p>
        </p:txBody>
      </p:sp>
      <p:sp>
        <p:nvSpPr>
          <p:cNvPr id="145" name="Google Shape;145;p19"/>
          <p:cNvSpPr txBox="1"/>
          <p:nvPr/>
        </p:nvSpPr>
        <p:spPr>
          <a:xfrm>
            <a:off x="334025" y="1111225"/>
            <a:ext cx="1367700" cy="42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t>Water pump</a:t>
            </a:r>
            <a:endParaRPr/>
          </a:p>
        </p:txBody>
      </p:sp>
      <p:sp>
        <p:nvSpPr>
          <p:cNvPr id="146" name="Google Shape;146;p19"/>
          <p:cNvSpPr txBox="1"/>
          <p:nvPr/>
        </p:nvSpPr>
        <p:spPr>
          <a:xfrm>
            <a:off x="7309125" y="2514400"/>
            <a:ext cx="1644600" cy="40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t>Wastewater pump</a:t>
            </a:r>
            <a:endParaRPr/>
          </a:p>
        </p:txBody>
      </p:sp>
      <p:sp>
        <p:nvSpPr>
          <p:cNvPr id="147" name="Google Shape;147;p19"/>
          <p:cNvSpPr txBox="1"/>
          <p:nvPr/>
        </p:nvSpPr>
        <p:spPr>
          <a:xfrm>
            <a:off x="7475013" y="3292819"/>
            <a:ext cx="1433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Flocculator</a:t>
            </a:r>
            <a:endParaRPr/>
          </a:p>
        </p:txBody>
      </p:sp>
      <p:sp>
        <p:nvSpPr>
          <p:cNvPr id="148" name="Google Shape;148;p19"/>
          <p:cNvSpPr txBox="1"/>
          <p:nvPr/>
        </p:nvSpPr>
        <p:spPr>
          <a:xfrm>
            <a:off x="7280325" y="1152975"/>
            <a:ext cx="17640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New </a:t>
            </a:r>
            <a:r>
              <a:rPr lang="en-US"/>
              <a:t>Sedimentation tank</a:t>
            </a:r>
            <a:endParaRPr/>
          </a:p>
        </p:txBody>
      </p:sp>
      <p:sp>
        <p:nvSpPr>
          <p:cNvPr id="149" name="Google Shape;149;p19"/>
          <p:cNvSpPr txBox="1"/>
          <p:nvPr/>
        </p:nvSpPr>
        <p:spPr>
          <a:xfrm>
            <a:off x="2855250" y="4475625"/>
            <a:ext cx="3433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4. Image of lab set-up and experimental design</a:t>
            </a:r>
            <a:endParaRPr sz="1000"/>
          </a:p>
        </p:txBody>
      </p:sp>
      <p:sp>
        <p:nvSpPr>
          <p:cNvPr id="150" name="Google Shape;150;p19"/>
          <p:cNvSpPr txBox="1"/>
          <p:nvPr/>
        </p:nvSpPr>
        <p:spPr>
          <a:xfrm>
            <a:off x="7196625" y="1822213"/>
            <a:ext cx="19902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Effluent</a:t>
            </a:r>
            <a:r>
              <a:rPr lang="en-US"/>
              <a:t> turbidimeter</a:t>
            </a:r>
            <a:endParaRPr/>
          </a:p>
        </p:txBody>
      </p:sp>
      <p:sp>
        <p:nvSpPr>
          <p:cNvPr id="151" name="Google Shape;151;p19"/>
          <p:cNvSpPr txBox="1"/>
          <p:nvPr/>
        </p:nvSpPr>
        <p:spPr>
          <a:xfrm>
            <a:off x="169025" y="2227928"/>
            <a:ext cx="1869600" cy="5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Clay/activated carbon p</a:t>
            </a:r>
            <a:r>
              <a:rPr lang="en-US"/>
              <a:t>ump</a:t>
            </a:r>
            <a:endParaRPr/>
          </a:p>
        </p:txBody>
      </p:sp>
      <p:sp>
        <p:nvSpPr>
          <p:cNvPr id="152" name="Google Shape;152;p19"/>
          <p:cNvSpPr txBox="1"/>
          <p:nvPr/>
        </p:nvSpPr>
        <p:spPr>
          <a:xfrm>
            <a:off x="3583850" y="4763400"/>
            <a:ext cx="5560200" cy="380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Dissolved Organic Matter | Research | </a:t>
            </a:r>
            <a:r>
              <a:rPr b="1" lang="en-US" sz="1000">
                <a:solidFill>
                  <a:srgbClr val="7F7F7F"/>
                </a:solidFill>
              </a:rPr>
              <a:t>Symposium Presentation Fall 2023 | Page 7</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id="153" name="Google Shape;153;p19"/>
          <p:cNvPicPr preferRelativeResize="0"/>
          <p:nvPr/>
        </p:nvPicPr>
        <p:blipFill rotWithShape="1">
          <a:blip r:embed="rId3">
            <a:alphaModFix/>
          </a:blip>
          <a:srcRect b="0" l="0" r="0" t="0"/>
          <a:stretch/>
        </p:blipFill>
        <p:spPr>
          <a:xfrm>
            <a:off x="7196613" y="76300"/>
            <a:ext cx="1869625" cy="593200"/>
          </a:xfrm>
          <a:prstGeom prst="rect">
            <a:avLst/>
          </a:prstGeom>
          <a:noFill/>
          <a:ln>
            <a:noFill/>
          </a:ln>
        </p:spPr>
      </p:pic>
      <p:pic>
        <p:nvPicPr>
          <p:cNvPr id="154" name="Google Shape;154;p19"/>
          <p:cNvPicPr preferRelativeResize="0"/>
          <p:nvPr/>
        </p:nvPicPr>
        <p:blipFill>
          <a:blip r:embed="rId4">
            <a:alphaModFix/>
          </a:blip>
          <a:stretch>
            <a:fillRect/>
          </a:stretch>
        </p:blipFill>
        <p:spPr>
          <a:xfrm>
            <a:off x="2656625" y="806781"/>
            <a:ext cx="3866772" cy="3668845"/>
          </a:xfrm>
          <a:prstGeom prst="rect">
            <a:avLst/>
          </a:prstGeom>
          <a:noFill/>
          <a:ln>
            <a:noFill/>
          </a:ln>
        </p:spPr>
      </p:pic>
      <p:cxnSp>
        <p:nvCxnSpPr>
          <p:cNvPr id="155" name="Google Shape;155;p19"/>
          <p:cNvCxnSpPr/>
          <p:nvPr/>
        </p:nvCxnSpPr>
        <p:spPr>
          <a:xfrm>
            <a:off x="1630350" y="1318100"/>
            <a:ext cx="2127000" cy="547200"/>
          </a:xfrm>
          <a:prstGeom prst="straightConnector1">
            <a:avLst/>
          </a:prstGeom>
          <a:noFill/>
          <a:ln cap="flat" cmpd="sng" w="19050">
            <a:solidFill>
              <a:srgbClr val="FF0000"/>
            </a:solidFill>
            <a:prstDash val="solid"/>
            <a:round/>
            <a:headEnd len="med" w="med" type="none"/>
            <a:tailEnd len="med" w="med" type="triangle"/>
          </a:ln>
        </p:spPr>
      </p:cxnSp>
      <p:cxnSp>
        <p:nvCxnSpPr>
          <p:cNvPr id="156" name="Google Shape;156;p19"/>
          <p:cNvCxnSpPr/>
          <p:nvPr/>
        </p:nvCxnSpPr>
        <p:spPr>
          <a:xfrm>
            <a:off x="1763225" y="1828938"/>
            <a:ext cx="1142400" cy="245400"/>
          </a:xfrm>
          <a:prstGeom prst="straightConnector1">
            <a:avLst/>
          </a:prstGeom>
          <a:noFill/>
          <a:ln cap="flat" cmpd="sng" w="19050">
            <a:solidFill>
              <a:srgbClr val="FF0000"/>
            </a:solidFill>
            <a:prstDash val="solid"/>
            <a:round/>
            <a:headEnd len="med" w="med" type="none"/>
            <a:tailEnd len="med" w="med" type="triangle"/>
          </a:ln>
        </p:spPr>
      </p:cxnSp>
      <p:cxnSp>
        <p:nvCxnSpPr>
          <p:cNvPr id="157" name="Google Shape;157;p19"/>
          <p:cNvCxnSpPr/>
          <p:nvPr/>
        </p:nvCxnSpPr>
        <p:spPr>
          <a:xfrm flipH="1" rot="10800000">
            <a:off x="1763225" y="2202125"/>
            <a:ext cx="1496400" cy="431400"/>
          </a:xfrm>
          <a:prstGeom prst="straightConnector1">
            <a:avLst/>
          </a:prstGeom>
          <a:noFill/>
          <a:ln cap="flat" cmpd="sng" w="19050">
            <a:solidFill>
              <a:srgbClr val="FF0000"/>
            </a:solidFill>
            <a:prstDash val="solid"/>
            <a:round/>
            <a:headEnd len="med" w="med" type="none"/>
            <a:tailEnd len="med" w="med" type="triangle"/>
          </a:ln>
        </p:spPr>
      </p:cxnSp>
      <p:cxnSp>
        <p:nvCxnSpPr>
          <p:cNvPr id="158" name="Google Shape;158;p19"/>
          <p:cNvCxnSpPr/>
          <p:nvPr/>
        </p:nvCxnSpPr>
        <p:spPr>
          <a:xfrm flipH="1" rot="10800000">
            <a:off x="1818850" y="2199150"/>
            <a:ext cx="2410200" cy="983400"/>
          </a:xfrm>
          <a:prstGeom prst="straightConnector1">
            <a:avLst/>
          </a:prstGeom>
          <a:noFill/>
          <a:ln cap="flat" cmpd="sng" w="19050">
            <a:solidFill>
              <a:srgbClr val="FF0000"/>
            </a:solidFill>
            <a:prstDash val="solid"/>
            <a:round/>
            <a:headEnd len="med" w="med" type="none"/>
            <a:tailEnd len="med" w="med" type="triangle"/>
          </a:ln>
        </p:spPr>
      </p:cxnSp>
      <p:cxnSp>
        <p:nvCxnSpPr>
          <p:cNvPr id="159" name="Google Shape;159;p19"/>
          <p:cNvCxnSpPr/>
          <p:nvPr/>
        </p:nvCxnSpPr>
        <p:spPr>
          <a:xfrm flipH="1" rot="10800000">
            <a:off x="1863125" y="3155988"/>
            <a:ext cx="2783100" cy="525600"/>
          </a:xfrm>
          <a:prstGeom prst="straightConnector1">
            <a:avLst/>
          </a:prstGeom>
          <a:noFill/>
          <a:ln cap="flat" cmpd="sng" w="19050">
            <a:solidFill>
              <a:srgbClr val="FF0000"/>
            </a:solidFill>
            <a:prstDash val="solid"/>
            <a:round/>
            <a:headEnd len="med" w="med" type="none"/>
            <a:tailEnd len="med" w="med" type="triangle"/>
          </a:ln>
        </p:spPr>
      </p:cxnSp>
      <p:cxnSp>
        <p:nvCxnSpPr>
          <p:cNvPr id="160" name="Google Shape;160;p19"/>
          <p:cNvCxnSpPr/>
          <p:nvPr/>
        </p:nvCxnSpPr>
        <p:spPr>
          <a:xfrm flipH="1">
            <a:off x="5669225" y="1360138"/>
            <a:ext cx="1639500" cy="271500"/>
          </a:xfrm>
          <a:prstGeom prst="straightConnector1">
            <a:avLst/>
          </a:prstGeom>
          <a:noFill/>
          <a:ln cap="flat" cmpd="sng" w="19050">
            <a:solidFill>
              <a:srgbClr val="FF0000"/>
            </a:solidFill>
            <a:prstDash val="solid"/>
            <a:round/>
            <a:headEnd len="med" w="med" type="none"/>
            <a:tailEnd len="med" w="med" type="triangle"/>
          </a:ln>
        </p:spPr>
      </p:cxnSp>
      <p:cxnSp>
        <p:nvCxnSpPr>
          <p:cNvPr id="161" name="Google Shape;161;p19"/>
          <p:cNvCxnSpPr>
            <a:stCxn id="146" idx="1"/>
          </p:cNvCxnSpPr>
          <p:nvPr/>
        </p:nvCxnSpPr>
        <p:spPr>
          <a:xfrm rot="10800000">
            <a:off x="4813425" y="2093950"/>
            <a:ext cx="2495700" cy="622500"/>
          </a:xfrm>
          <a:prstGeom prst="straightConnector1">
            <a:avLst/>
          </a:prstGeom>
          <a:noFill/>
          <a:ln cap="flat" cmpd="sng" w="19050">
            <a:solidFill>
              <a:srgbClr val="FF0000"/>
            </a:solidFill>
            <a:prstDash val="solid"/>
            <a:round/>
            <a:headEnd len="med" w="med" type="none"/>
            <a:tailEnd len="med" w="med" type="triangle"/>
          </a:ln>
        </p:spPr>
      </p:cxnSp>
      <p:cxnSp>
        <p:nvCxnSpPr>
          <p:cNvPr id="162" name="Google Shape;162;p19"/>
          <p:cNvCxnSpPr>
            <a:stCxn id="150" idx="1"/>
          </p:cNvCxnSpPr>
          <p:nvPr/>
        </p:nvCxnSpPr>
        <p:spPr>
          <a:xfrm rot="10800000">
            <a:off x="6271425" y="2025013"/>
            <a:ext cx="925200" cy="9900"/>
          </a:xfrm>
          <a:prstGeom prst="straightConnector1">
            <a:avLst/>
          </a:prstGeom>
          <a:noFill/>
          <a:ln cap="flat" cmpd="sng" w="19050">
            <a:solidFill>
              <a:srgbClr val="FF0000"/>
            </a:solidFill>
            <a:prstDash val="solid"/>
            <a:round/>
            <a:headEnd len="med" w="med" type="none"/>
            <a:tailEnd len="med" w="med" type="triangle"/>
          </a:ln>
        </p:spPr>
      </p:cxnSp>
      <p:cxnSp>
        <p:nvCxnSpPr>
          <p:cNvPr id="163" name="Google Shape;163;p19"/>
          <p:cNvCxnSpPr>
            <a:stCxn id="147" idx="1"/>
          </p:cNvCxnSpPr>
          <p:nvPr/>
        </p:nvCxnSpPr>
        <p:spPr>
          <a:xfrm rot="10800000">
            <a:off x="4243113" y="2497219"/>
            <a:ext cx="3231900" cy="10083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0"/>
          <p:cNvSpPr txBox="1"/>
          <p:nvPr/>
        </p:nvSpPr>
        <p:spPr>
          <a:xfrm>
            <a:off x="261124" y="338025"/>
            <a:ext cx="63051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Current Work</a:t>
            </a:r>
            <a:endParaRPr b="0" i="0" sz="4000" u="none" cap="none" strike="noStrike">
              <a:solidFill>
                <a:srgbClr val="0B68FF"/>
              </a:solidFill>
              <a:latin typeface="Arial"/>
              <a:ea typeface="Arial"/>
              <a:cs typeface="Arial"/>
              <a:sym typeface="Arial"/>
            </a:endParaRPr>
          </a:p>
        </p:txBody>
      </p:sp>
      <p:sp>
        <p:nvSpPr>
          <p:cNvPr id="169" name="Google Shape;169;p20"/>
          <p:cNvSpPr txBox="1"/>
          <p:nvPr/>
        </p:nvSpPr>
        <p:spPr>
          <a:xfrm>
            <a:off x="3605975" y="4763400"/>
            <a:ext cx="5538000" cy="380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Dissolved Organic Matter | Research | </a:t>
            </a:r>
            <a:r>
              <a:rPr b="1" lang="en-US" sz="1000">
                <a:solidFill>
                  <a:srgbClr val="7F7F7F"/>
                </a:solidFill>
              </a:rPr>
              <a:t>Symposium Presentation Fall 2023 | Page 8</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id="170" name="Google Shape;170;p20"/>
          <p:cNvPicPr preferRelativeResize="0"/>
          <p:nvPr/>
        </p:nvPicPr>
        <p:blipFill rotWithShape="1">
          <a:blip r:embed="rId3">
            <a:alphaModFix/>
          </a:blip>
          <a:srcRect b="0" l="0" r="0" t="0"/>
          <a:stretch/>
        </p:blipFill>
        <p:spPr>
          <a:xfrm>
            <a:off x="7196613" y="76300"/>
            <a:ext cx="1869625" cy="593200"/>
          </a:xfrm>
          <a:prstGeom prst="rect">
            <a:avLst/>
          </a:prstGeom>
          <a:noFill/>
          <a:ln>
            <a:noFill/>
          </a:ln>
        </p:spPr>
      </p:pic>
      <p:pic>
        <p:nvPicPr>
          <p:cNvPr id="171" name="Google Shape;171;p20"/>
          <p:cNvPicPr preferRelativeResize="0"/>
          <p:nvPr/>
        </p:nvPicPr>
        <p:blipFill>
          <a:blip r:embed="rId4">
            <a:alphaModFix/>
          </a:blip>
          <a:stretch>
            <a:fillRect/>
          </a:stretch>
        </p:blipFill>
        <p:spPr>
          <a:xfrm>
            <a:off x="497075" y="960525"/>
            <a:ext cx="2586450" cy="3448549"/>
          </a:xfrm>
          <a:prstGeom prst="rect">
            <a:avLst/>
          </a:prstGeom>
          <a:noFill/>
          <a:ln>
            <a:noFill/>
          </a:ln>
        </p:spPr>
      </p:pic>
      <p:sp>
        <p:nvSpPr>
          <p:cNvPr id="172" name="Google Shape;172;p20"/>
          <p:cNvSpPr txBox="1"/>
          <p:nvPr/>
        </p:nvSpPr>
        <p:spPr>
          <a:xfrm>
            <a:off x="357975" y="4491600"/>
            <a:ext cx="3433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5. Installation of new sedimentation tank</a:t>
            </a:r>
            <a:endParaRPr sz="1000"/>
          </a:p>
        </p:txBody>
      </p:sp>
      <p:cxnSp>
        <p:nvCxnSpPr>
          <p:cNvPr id="173" name="Google Shape;173;p20"/>
          <p:cNvCxnSpPr>
            <a:stCxn id="174" idx="1"/>
          </p:cNvCxnSpPr>
          <p:nvPr/>
        </p:nvCxnSpPr>
        <p:spPr>
          <a:xfrm rot="10800000">
            <a:off x="2449400" y="3055413"/>
            <a:ext cx="1393800" cy="792900"/>
          </a:xfrm>
          <a:prstGeom prst="straightConnector1">
            <a:avLst/>
          </a:prstGeom>
          <a:noFill/>
          <a:ln cap="flat" cmpd="sng" w="9525">
            <a:solidFill>
              <a:srgbClr val="FF0000"/>
            </a:solidFill>
            <a:prstDash val="solid"/>
            <a:round/>
            <a:headEnd len="med" w="med" type="none"/>
            <a:tailEnd len="med" w="med" type="triangle"/>
          </a:ln>
        </p:spPr>
      </p:cxnSp>
      <p:sp>
        <p:nvSpPr>
          <p:cNvPr id="174" name="Google Shape;174;p20"/>
          <p:cNvSpPr txBox="1"/>
          <p:nvPr/>
        </p:nvSpPr>
        <p:spPr>
          <a:xfrm>
            <a:off x="3843200" y="3635763"/>
            <a:ext cx="31794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New sedimentation tank that was cut</a:t>
            </a:r>
            <a:endParaRPr/>
          </a:p>
        </p:txBody>
      </p:sp>
      <p:sp>
        <p:nvSpPr>
          <p:cNvPr id="175" name="Google Shape;175;p20"/>
          <p:cNvSpPr txBox="1"/>
          <p:nvPr/>
        </p:nvSpPr>
        <p:spPr>
          <a:xfrm>
            <a:off x="3843200" y="4060863"/>
            <a:ext cx="31794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Previous </a:t>
            </a:r>
            <a:r>
              <a:rPr lang="en-US"/>
              <a:t>sedimentation tank</a:t>
            </a:r>
            <a:endParaRPr/>
          </a:p>
        </p:txBody>
      </p:sp>
      <p:cxnSp>
        <p:nvCxnSpPr>
          <p:cNvPr id="176" name="Google Shape;176;p20"/>
          <p:cNvCxnSpPr>
            <a:stCxn id="175" idx="1"/>
          </p:cNvCxnSpPr>
          <p:nvPr/>
        </p:nvCxnSpPr>
        <p:spPr>
          <a:xfrm rot="10800000">
            <a:off x="1664600" y="3475713"/>
            <a:ext cx="2178600" cy="775200"/>
          </a:xfrm>
          <a:prstGeom prst="straightConnector1">
            <a:avLst/>
          </a:prstGeom>
          <a:noFill/>
          <a:ln cap="flat" cmpd="sng" w="9525">
            <a:solidFill>
              <a:srgbClr val="FF0000"/>
            </a:solidFill>
            <a:prstDash val="solid"/>
            <a:round/>
            <a:headEnd len="med" w="med" type="none"/>
            <a:tailEnd len="med" w="med" type="triangle"/>
          </a:ln>
        </p:spPr>
      </p:cxnSp>
      <p:cxnSp>
        <p:nvCxnSpPr>
          <p:cNvPr id="177" name="Google Shape;177;p20"/>
          <p:cNvCxnSpPr/>
          <p:nvPr/>
        </p:nvCxnSpPr>
        <p:spPr>
          <a:xfrm>
            <a:off x="1664475" y="2495850"/>
            <a:ext cx="820500" cy="0"/>
          </a:xfrm>
          <a:prstGeom prst="straightConnector1">
            <a:avLst/>
          </a:prstGeom>
          <a:noFill/>
          <a:ln cap="flat" cmpd="sng" w="28575">
            <a:solidFill>
              <a:srgbClr val="0B68FF"/>
            </a:solidFill>
            <a:prstDash val="solid"/>
            <a:round/>
            <a:headEnd len="med" w="med" type="none"/>
            <a:tailEnd len="med" w="med" type="none"/>
          </a:ln>
        </p:spPr>
      </p:cxnSp>
      <p:sp>
        <p:nvSpPr>
          <p:cNvPr id="178" name="Google Shape;178;p20"/>
          <p:cNvSpPr/>
          <p:nvPr/>
        </p:nvSpPr>
        <p:spPr>
          <a:xfrm>
            <a:off x="1989575" y="2495850"/>
            <a:ext cx="107826" cy="103397"/>
          </a:xfrm>
          <a:custGeom>
            <a:rect b="b" l="l" r="r" t="t"/>
            <a:pathLst>
              <a:path extrusionOk="0" h="5299" w="5443">
                <a:moveTo>
                  <a:pt x="0" y="0"/>
                </a:moveTo>
                <a:cubicBezTo>
                  <a:pt x="143" y="764"/>
                  <a:pt x="-48" y="3700"/>
                  <a:pt x="859" y="4583"/>
                </a:cubicBezTo>
                <a:cubicBezTo>
                  <a:pt x="1766" y="5466"/>
                  <a:pt x="4679" y="5180"/>
                  <a:pt x="5443" y="5299"/>
                </a:cubicBezTo>
              </a:path>
            </a:pathLst>
          </a:custGeom>
          <a:noFill/>
          <a:ln cap="flat" cmpd="sng" w="9525">
            <a:solidFill>
              <a:srgbClr val="0B68FF"/>
            </a:solidFill>
            <a:prstDash val="solid"/>
            <a:round/>
            <a:headEnd len="med" w="med" type="none"/>
            <a:tailEnd len="med" w="med" type="none"/>
          </a:ln>
        </p:spPr>
      </p:sp>
      <p:cxnSp>
        <p:nvCxnSpPr>
          <p:cNvPr id="179" name="Google Shape;179;p20"/>
          <p:cNvCxnSpPr>
            <a:stCxn id="180" idx="1"/>
          </p:cNvCxnSpPr>
          <p:nvPr/>
        </p:nvCxnSpPr>
        <p:spPr>
          <a:xfrm rot="10800000">
            <a:off x="2164700" y="2585313"/>
            <a:ext cx="1678500" cy="827400"/>
          </a:xfrm>
          <a:prstGeom prst="straightConnector1">
            <a:avLst/>
          </a:prstGeom>
          <a:noFill/>
          <a:ln cap="flat" cmpd="sng" w="9525">
            <a:solidFill>
              <a:srgbClr val="0B68FF"/>
            </a:solidFill>
            <a:prstDash val="solid"/>
            <a:round/>
            <a:headEnd len="med" w="med" type="none"/>
            <a:tailEnd len="med" w="med" type="triangle"/>
          </a:ln>
        </p:spPr>
      </p:cxnSp>
      <p:sp>
        <p:nvSpPr>
          <p:cNvPr id="180" name="Google Shape;180;p20"/>
          <p:cNvSpPr txBox="1"/>
          <p:nvPr/>
        </p:nvSpPr>
        <p:spPr>
          <a:xfrm>
            <a:off x="3843200" y="3222663"/>
            <a:ext cx="11211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60° angle</a:t>
            </a:r>
            <a:endParaRPr/>
          </a:p>
        </p:txBody>
      </p:sp>
      <p:sp>
        <p:nvSpPr>
          <p:cNvPr id="181" name="Google Shape;181;p20"/>
          <p:cNvSpPr txBox="1"/>
          <p:nvPr/>
        </p:nvSpPr>
        <p:spPr>
          <a:xfrm>
            <a:off x="3605975" y="1099650"/>
            <a:ext cx="5120100" cy="1983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000"/>
              <a:t>Preparation of new sedimentation tank</a:t>
            </a:r>
            <a:endParaRPr sz="2000"/>
          </a:p>
          <a:p>
            <a:pPr indent="-355600" lvl="0" marL="457200" rtl="0" algn="l">
              <a:lnSpc>
                <a:spcPct val="150000"/>
              </a:lnSpc>
              <a:spcBef>
                <a:spcPts val="0"/>
              </a:spcBef>
              <a:spcAft>
                <a:spcPts val="0"/>
              </a:spcAft>
              <a:buSzPts val="2000"/>
              <a:buChar char="●"/>
            </a:pPr>
            <a:r>
              <a:rPr lang="en-US" sz="2000"/>
              <a:t>Reduce residence time</a:t>
            </a:r>
            <a:endParaRPr sz="2000"/>
          </a:p>
          <a:p>
            <a:pPr indent="-355600" lvl="0" marL="457200" rtl="0" algn="l">
              <a:lnSpc>
                <a:spcPct val="150000"/>
              </a:lnSpc>
              <a:spcBef>
                <a:spcPts val="0"/>
              </a:spcBef>
              <a:spcAft>
                <a:spcPts val="0"/>
              </a:spcAft>
              <a:buSzPts val="2000"/>
              <a:buChar char="●"/>
            </a:pPr>
            <a:r>
              <a:rPr lang="en-US" sz="2000"/>
              <a:t>Prevent the formation of a floc blanket</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nvSpPr>
        <p:spPr>
          <a:xfrm>
            <a:off x="261124" y="338025"/>
            <a:ext cx="63051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Current Work </a:t>
            </a:r>
            <a:endParaRPr b="0" i="0" sz="4000" u="none" cap="none" strike="noStrike">
              <a:solidFill>
                <a:srgbClr val="0B68FF"/>
              </a:solidFill>
              <a:latin typeface="Arial"/>
              <a:ea typeface="Arial"/>
              <a:cs typeface="Arial"/>
              <a:sym typeface="Arial"/>
            </a:endParaRPr>
          </a:p>
        </p:txBody>
      </p:sp>
      <p:sp>
        <p:nvSpPr>
          <p:cNvPr id="187" name="Google Shape;187;p21"/>
          <p:cNvSpPr txBox="1"/>
          <p:nvPr/>
        </p:nvSpPr>
        <p:spPr>
          <a:xfrm>
            <a:off x="3605975" y="4763400"/>
            <a:ext cx="5538000" cy="380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Dissolved Organic Matter | Research | </a:t>
            </a:r>
            <a:r>
              <a:rPr b="1" lang="en-US" sz="1000">
                <a:solidFill>
                  <a:srgbClr val="7F7F7F"/>
                </a:solidFill>
              </a:rPr>
              <a:t>Symposium Presentation Fall 2023 | Page 9</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id="188" name="Google Shape;188;p21"/>
          <p:cNvPicPr preferRelativeResize="0"/>
          <p:nvPr/>
        </p:nvPicPr>
        <p:blipFill rotWithShape="1">
          <a:blip r:embed="rId3">
            <a:alphaModFix/>
          </a:blip>
          <a:srcRect b="0" l="0" r="0" t="0"/>
          <a:stretch/>
        </p:blipFill>
        <p:spPr>
          <a:xfrm>
            <a:off x="7196613" y="76300"/>
            <a:ext cx="1869625" cy="593200"/>
          </a:xfrm>
          <a:prstGeom prst="rect">
            <a:avLst/>
          </a:prstGeom>
          <a:noFill/>
          <a:ln>
            <a:noFill/>
          </a:ln>
        </p:spPr>
      </p:pic>
      <p:pic>
        <p:nvPicPr>
          <p:cNvPr id="189" name="Google Shape;189;p21"/>
          <p:cNvPicPr preferRelativeResize="0"/>
          <p:nvPr/>
        </p:nvPicPr>
        <p:blipFill>
          <a:blip r:embed="rId4">
            <a:alphaModFix/>
          </a:blip>
          <a:stretch>
            <a:fillRect/>
          </a:stretch>
        </p:blipFill>
        <p:spPr>
          <a:xfrm>
            <a:off x="434575" y="863775"/>
            <a:ext cx="7236260" cy="3560924"/>
          </a:xfrm>
          <a:prstGeom prst="rect">
            <a:avLst/>
          </a:prstGeom>
          <a:noFill/>
          <a:ln>
            <a:noFill/>
          </a:ln>
        </p:spPr>
      </p:pic>
      <p:sp>
        <p:nvSpPr>
          <p:cNvPr id="190" name="Google Shape;190;p21"/>
          <p:cNvSpPr txBox="1"/>
          <p:nvPr/>
        </p:nvSpPr>
        <p:spPr>
          <a:xfrm>
            <a:off x="664850" y="4424700"/>
            <a:ext cx="583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6. Deepnote Code for Calculating Flow Rates In the System</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